
<file path=[Content_Types].xml><?xml version="1.0" encoding="utf-8"?>
<Types xmlns="http://schemas.openxmlformats.org/package/2006/content-types">
  <Default Extension="png" ContentType="image/png"/>
  <Default Extension="svg" ContentType="image/sv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14.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533" r:id="rId2"/>
    <p:sldId id="534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35" r:id="rId12"/>
    <p:sldId id="536" r:id="rId13"/>
    <p:sldId id="537" r:id="rId14"/>
    <p:sldId id="538" r:id="rId15"/>
    <p:sldId id="526" r:id="rId16"/>
    <p:sldId id="539" r:id="rId17"/>
    <p:sldId id="540" r:id="rId18"/>
    <p:sldId id="541" r:id="rId19"/>
    <p:sldId id="542" r:id="rId20"/>
    <p:sldId id="543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27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8B92016-3702-434C-A906-540862658077}">
          <p14:sldIdLst>
            <p14:sldId id="533"/>
            <p14:sldId id="534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35"/>
            <p14:sldId id="536"/>
            <p14:sldId id="537"/>
            <p14:sldId id="538"/>
            <p14:sldId id="526"/>
            <p14:sldId id="539"/>
            <p14:sldId id="540"/>
            <p14:sldId id="541"/>
            <p14:sldId id="542"/>
            <p14:sldId id="543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COMTE, Juliette (ARS-IDF)" initials="LJ(" lastIdx="1" clrIdx="6">
    <p:extLst>
      <p:ext uri="{19B8F6BF-5375-455C-9EA6-DF929625EA0E}">
        <p15:presenceInfo xmlns:p15="http://schemas.microsoft.com/office/powerpoint/2012/main" userId="S-1-5-21-3177125315-431800771-2236886301-653217" providerId="AD"/>
      </p:ext>
    </p:extLst>
  </p:cmAuthor>
  <p:cmAuthor id="1" name="SAIE, Mariane" initials="SM" lastIdx="2" clrIdx="0">
    <p:extLst>
      <p:ext uri="{19B8F6BF-5375-455C-9EA6-DF929625EA0E}">
        <p15:presenceInfo xmlns:p15="http://schemas.microsoft.com/office/powerpoint/2012/main" userId="SAIE, Mariane" providerId="None"/>
      </p:ext>
    </p:extLst>
  </p:cmAuthor>
  <p:cmAuthor id="2" name="GUEGAN, Magali" initials="GM" lastIdx="3" clrIdx="1">
    <p:extLst>
      <p:ext uri="{19B8F6BF-5375-455C-9EA6-DF929625EA0E}">
        <p15:presenceInfo xmlns:p15="http://schemas.microsoft.com/office/powerpoint/2012/main" userId="S-1-5-21-448539723-1644491937-682003330-587280" providerId="AD"/>
      </p:ext>
    </p:extLst>
  </p:cmAuthor>
  <p:cmAuthor id="3" name="DESPLANQUES, Laurence (ARS-IDF)" initials="DL(" lastIdx="1" clrIdx="2">
    <p:extLst>
      <p:ext uri="{19B8F6BF-5375-455C-9EA6-DF929625EA0E}">
        <p15:presenceInfo xmlns:p15="http://schemas.microsoft.com/office/powerpoint/2012/main" userId="S-1-5-21-3177125315-431800771-2236886301-665496" providerId="AD"/>
      </p:ext>
    </p:extLst>
  </p:cmAuthor>
  <p:cmAuthor id="4" name="CRENN-HEBERT, Catherine (ARS-IDF)" initials="CC(" lastIdx="6" clrIdx="3">
    <p:extLst>
      <p:ext uri="{19B8F6BF-5375-455C-9EA6-DF929625EA0E}">
        <p15:presenceInfo xmlns:p15="http://schemas.microsoft.com/office/powerpoint/2012/main" userId="CRENN-HEBERT, Catherine (ARS-IDF)" providerId="None"/>
      </p:ext>
    </p:extLst>
  </p:cmAuthor>
  <p:cmAuthor id="5" name="GUEGAN, Magali (ARS-IDF)" initials="GM(" lastIdx="7" clrIdx="4">
    <p:extLst>
      <p:ext uri="{19B8F6BF-5375-455C-9EA6-DF929625EA0E}">
        <p15:presenceInfo xmlns:p15="http://schemas.microsoft.com/office/powerpoint/2012/main" userId="S-1-5-21-3177125315-431800771-2236886301-665500" providerId="AD"/>
      </p:ext>
    </p:extLst>
  </p:cmAuthor>
  <p:cmAuthor id="6" name="BELIAH NAPPEZ, Muriel (ARS-IDF)" initials="BNM(" lastIdx="2" clrIdx="5">
    <p:extLst>
      <p:ext uri="{19B8F6BF-5375-455C-9EA6-DF929625EA0E}">
        <p15:presenceInfo xmlns:p15="http://schemas.microsoft.com/office/powerpoint/2012/main" userId="S-1-5-21-3177125315-431800771-2236886301-6655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0F"/>
    <a:srgbClr val="FF4155"/>
    <a:srgbClr val="002395"/>
    <a:srgbClr val="FFFFFF"/>
    <a:srgbClr val="3333CC"/>
    <a:srgbClr val="000091"/>
    <a:srgbClr val="13A536"/>
    <a:srgbClr val="FF7C80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452" autoAdjust="0"/>
  </p:normalViewPr>
  <p:slideViewPr>
    <p:cSldViewPr snapToGrid="0">
      <p:cViewPr varScale="1">
        <p:scale>
          <a:sx n="104" d="100"/>
          <a:sy n="104" d="100"/>
        </p:scale>
        <p:origin x="92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SP.LOCAL\ANSP\DIRECTIONS\DIRE\CIRE_IDF\03_MI\07_Bronchiolite\04_Surveillance\2022-2023\bronchiolite_surveillance_2022-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NSP.LOCAL\ANSP\DIRECTIONS\DIRE\CIRE_IDF\03_MI\07_Bronchiolite\04_Surveillance\2022-2023\bronchiolite_surveillance_2022-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100" dirty="0"/>
              <a:t>Nombre de passages aux urgences pour bronchiolite, enfants de moins de 2 ans, SAU,</a:t>
            </a:r>
            <a:r>
              <a:rPr lang="fr-FR" sz="1100" baseline="0" dirty="0"/>
              <a:t> </a:t>
            </a:r>
            <a:r>
              <a:rPr lang="fr-FR" sz="1100" dirty="0"/>
              <a:t>à services constants, au </a:t>
            </a:r>
            <a:r>
              <a:rPr lang="fr-FR" sz="1100" dirty="0" smtClean="0"/>
              <a:t>26/02/2023, </a:t>
            </a:r>
            <a:r>
              <a:rPr lang="fr-FR" sz="1100" dirty="0" err="1" smtClean="0"/>
              <a:t>IdF</a:t>
            </a:r>
            <a:endParaRPr lang="fr-FR" sz="1100" dirty="0"/>
          </a:p>
        </c:rich>
      </c:tx>
      <c:layout>
        <c:manualLayout>
          <c:xMode val="edge"/>
          <c:yMode val="edge"/>
          <c:x val="0.10576346680431099"/>
          <c:y val="2.1952190937198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656252874051197E-2"/>
          <c:y val="0.13741892078420659"/>
          <c:w val="0.88225515928156062"/>
          <c:h val="0.75084164148838939"/>
        </c:manualLayout>
      </c:layout>
      <c:lineChart>
        <c:grouping val="standard"/>
        <c:varyColors val="0"/>
        <c:ser>
          <c:idx val="0"/>
          <c:order val="0"/>
          <c:tx>
            <c:strRef>
              <c:f>'SU graphes '!$C$3</c:f>
              <c:strCache>
                <c:ptCount val="1"/>
                <c:pt idx="0">
                  <c:v>2019-2020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'!$C$5:$C$39</c:f>
              <c:numCache>
                <c:formatCode>General</c:formatCode>
                <c:ptCount val="35"/>
                <c:pt idx="0">
                  <c:v>74</c:v>
                </c:pt>
                <c:pt idx="1">
                  <c:v>179</c:v>
                </c:pt>
                <c:pt idx="2">
                  <c:v>225</c:v>
                </c:pt>
                <c:pt idx="3">
                  <c:v>243</c:v>
                </c:pt>
                <c:pt idx="4">
                  <c:v>265</c:v>
                </c:pt>
                <c:pt idx="5">
                  <c:v>334</c:v>
                </c:pt>
                <c:pt idx="6">
                  <c:v>505</c:v>
                </c:pt>
                <c:pt idx="7">
                  <c:v>677</c:v>
                </c:pt>
                <c:pt idx="8">
                  <c:v>799</c:v>
                </c:pt>
                <c:pt idx="9">
                  <c:v>744</c:v>
                </c:pt>
                <c:pt idx="10">
                  <c:v>1056</c:v>
                </c:pt>
                <c:pt idx="11">
                  <c:v>1497</c:v>
                </c:pt>
                <c:pt idx="12">
                  <c:v>1630</c:v>
                </c:pt>
                <c:pt idx="13">
                  <c:v>1406</c:v>
                </c:pt>
                <c:pt idx="14">
                  <c:v>1192</c:v>
                </c:pt>
                <c:pt idx="15">
                  <c:v>864</c:v>
                </c:pt>
                <c:pt idx="16">
                  <c:v>775</c:v>
                </c:pt>
                <c:pt idx="17">
                  <c:v>576</c:v>
                </c:pt>
                <c:pt idx="18">
                  <c:v>377</c:v>
                </c:pt>
                <c:pt idx="19">
                  <c:v>361</c:v>
                </c:pt>
                <c:pt idx="20">
                  <c:v>399</c:v>
                </c:pt>
                <c:pt idx="21">
                  <c:v>347</c:v>
                </c:pt>
                <c:pt idx="22">
                  <c:v>315</c:v>
                </c:pt>
                <c:pt idx="23">
                  <c:v>277</c:v>
                </c:pt>
                <c:pt idx="24">
                  <c:v>274</c:v>
                </c:pt>
                <c:pt idx="25">
                  <c:v>198</c:v>
                </c:pt>
                <c:pt idx="26">
                  <c:v>168</c:v>
                </c:pt>
                <c:pt idx="27">
                  <c:v>210</c:v>
                </c:pt>
                <c:pt idx="28">
                  <c:v>139</c:v>
                </c:pt>
                <c:pt idx="29">
                  <c:v>73</c:v>
                </c:pt>
                <c:pt idx="30">
                  <c:v>49</c:v>
                </c:pt>
                <c:pt idx="31">
                  <c:v>22</c:v>
                </c:pt>
                <c:pt idx="32">
                  <c:v>11</c:v>
                </c:pt>
                <c:pt idx="33">
                  <c:v>14</c:v>
                </c:pt>
                <c:pt idx="3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F-436F-A243-799A527CD8EE}"/>
            </c:ext>
          </c:extLst>
        </c:ser>
        <c:ser>
          <c:idx val="1"/>
          <c:order val="1"/>
          <c:tx>
            <c:strRef>
              <c:f>'SU graphes '!$E$3</c:f>
              <c:strCache>
                <c:ptCount val="1"/>
                <c:pt idx="0">
                  <c:v>2020-2021</c:v>
                </c:pt>
              </c:strCache>
            </c:strRef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'!$E$5:$E$39</c:f>
              <c:numCache>
                <c:formatCode>General</c:formatCode>
                <c:ptCount val="35"/>
                <c:pt idx="0">
                  <c:v>64</c:v>
                </c:pt>
                <c:pt idx="1">
                  <c:v>219</c:v>
                </c:pt>
                <c:pt idx="2">
                  <c:v>191</c:v>
                </c:pt>
                <c:pt idx="3">
                  <c:v>128</c:v>
                </c:pt>
                <c:pt idx="4">
                  <c:v>108</c:v>
                </c:pt>
                <c:pt idx="5">
                  <c:v>130</c:v>
                </c:pt>
                <c:pt idx="6">
                  <c:v>108</c:v>
                </c:pt>
                <c:pt idx="7">
                  <c:v>134</c:v>
                </c:pt>
                <c:pt idx="8">
                  <c:v>100</c:v>
                </c:pt>
                <c:pt idx="9">
                  <c:v>76</c:v>
                </c:pt>
                <c:pt idx="10">
                  <c:v>73</c:v>
                </c:pt>
                <c:pt idx="11">
                  <c:v>115</c:v>
                </c:pt>
                <c:pt idx="12">
                  <c:v>130</c:v>
                </c:pt>
                <c:pt idx="13">
                  <c:v>133</c:v>
                </c:pt>
                <c:pt idx="14">
                  <c:v>173</c:v>
                </c:pt>
                <c:pt idx="15">
                  <c:v>196</c:v>
                </c:pt>
                <c:pt idx="16">
                  <c:v>272</c:v>
                </c:pt>
                <c:pt idx="17">
                  <c:v>233</c:v>
                </c:pt>
                <c:pt idx="18">
                  <c:v>170</c:v>
                </c:pt>
                <c:pt idx="19">
                  <c:v>230</c:v>
                </c:pt>
                <c:pt idx="20">
                  <c:v>413</c:v>
                </c:pt>
                <c:pt idx="21">
                  <c:v>539</c:v>
                </c:pt>
                <c:pt idx="22">
                  <c:v>578</c:v>
                </c:pt>
                <c:pt idx="23">
                  <c:v>669</c:v>
                </c:pt>
                <c:pt idx="24">
                  <c:v>792</c:v>
                </c:pt>
                <c:pt idx="25">
                  <c:v>820</c:v>
                </c:pt>
                <c:pt idx="26">
                  <c:v>480</c:v>
                </c:pt>
                <c:pt idx="27">
                  <c:v>439</c:v>
                </c:pt>
                <c:pt idx="28">
                  <c:v>548</c:v>
                </c:pt>
                <c:pt idx="29">
                  <c:v>591</c:v>
                </c:pt>
                <c:pt idx="30">
                  <c:v>482</c:v>
                </c:pt>
                <c:pt idx="31">
                  <c:v>372</c:v>
                </c:pt>
                <c:pt idx="32">
                  <c:v>248</c:v>
                </c:pt>
                <c:pt idx="33">
                  <c:v>158</c:v>
                </c:pt>
                <c:pt idx="34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F-436F-A243-799A527CD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228992"/>
        <c:axId val="154316800"/>
      </c:lineChart>
      <c:catAx>
        <c:axId val="154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316800"/>
        <c:crosses val="autoZero"/>
        <c:auto val="1"/>
        <c:lblAlgn val="ctr"/>
        <c:lblOffset val="100"/>
        <c:noMultiLvlLbl val="0"/>
      </c:catAx>
      <c:valAx>
        <c:axId val="154316800"/>
        <c:scaling>
          <c:orientation val="minMax"/>
          <c:max val="2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2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96713117880293E-2"/>
          <c:y val="0.11799219811699654"/>
          <c:w val="0.89986522911051237"/>
          <c:h val="0.108016914552347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100" dirty="0"/>
              <a:t>Nombre de passages aux urgences pour bronchiolite, enfants de moins de 2 ans, SAU,</a:t>
            </a:r>
            <a:r>
              <a:rPr lang="fr-FR" sz="1100" baseline="0" dirty="0"/>
              <a:t> </a:t>
            </a:r>
            <a:r>
              <a:rPr lang="fr-FR" sz="1100" dirty="0"/>
              <a:t>à services constants, au </a:t>
            </a:r>
            <a:r>
              <a:rPr lang="fr-FR" sz="1100" dirty="0" smtClean="0"/>
              <a:t>26/02/2023, </a:t>
            </a:r>
            <a:r>
              <a:rPr lang="fr-FR" sz="1100" dirty="0" err="1" smtClean="0"/>
              <a:t>IdF</a:t>
            </a:r>
            <a:endParaRPr lang="fr-FR" sz="1100" dirty="0"/>
          </a:p>
        </c:rich>
      </c:tx>
      <c:layout>
        <c:manualLayout>
          <c:xMode val="edge"/>
          <c:yMode val="edge"/>
          <c:x val="0.10576346680431099"/>
          <c:y val="2.1952190937198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656252874051183E-2"/>
          <c:y val="0.11823429599941579"/>
          <c:w val="0.8822551592815604"/>
          <c:h val="0.77002633263313502"/>
        </c:manualLayout>
      </c:layout>
      <c:lineChart>
        <c:grouping val="standard"/>
        <c:varyColors val="0"/>
        <c:ser>
          <c:idx val="0"/>
          <c:order val="0"/>
          <c:tx>
            <c:strRef>
              <c:f>'SU graphes '!$C$3</c:f>
              <c:strCache>
                <c:ptCount val="1"/>
                <c:pt idx="0">
                  <c:v>2019-2020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'!$C$5:$C$39</c:f>
              <c:numCache>
                <c:formatCode>General</c:formatCode>
                <c:ptCount val="35"/>
                <c:pt idx="0">
                  <c:v>74</c:v>
                </c:pt>
                <c:pt idx="1">
                  <c:v>179</c:v>
                </c:pt>
                <c:pt idx="2">
                  <c:v>225</c:v>
                </c:pt>
                <c:pt idx="3">
                  <c:v>243</c:v>
                </c:pt>
                <c:pt idx="4">
                  <c:v>265</c:v>
                </c:pt>
                <c:pt idx="5">
                  <c:v>334</c:v>
                </c:pt>
                <c:pt idx="6">
                  <c:v>505</c:v>
                </c:pt>
                <c:pt idx="7">
                  <c:v>677</c:v>
                </c:pt>
                <c:pt idx="8">
                  <c:v>799</c:v>
                </c:pt>
                <c:pt idx="9">
                  <c:v>744</c:v>
                </c:pt>
                <c:pt idx="10">
                  <c:v>1056</c:v>
                </c:pt>
                <c:pt idx="11">
                  <c:v>1497</c:v>
                </c:pt>
                <c:pt idx="12">
                  <c:v>1630</c:v>
                </c:pt>
                <c:pt idx="13">
                  <c:v>1406</c:v>
                </c:pt>
                <c:pt idx="14">
                  <c:v>1192</c:v>
                </c:pt>
                <c:pt idx="15">
                  <c:v>864</c:v>
                </c:pt>
                <c:pt idx="16">
                  <c:v>775</c:v>
                </c:pt>
                <c:pt idx="17">
                  <c:v>576</c:v>
                </c:pt>
                <c:pt idx="18">
                  <c:v>377</c:v>
                </c:pt>
                <c:pt idx="19">
                  <c:v>361</c:v>
                </c:pt>
                <c:pt idx="20">
                  <c:v>399</c:v>
                </c:pt>
                <c:pt idx="21">
                  <c:v>347</c:v>
                </c:pt>
                <c:pt idx="22">
                  <c:v>315</c:v>
                </c:pt>
                <c:pt idx="23">
                  <c:v>277</c:v>
                </c:pt>
                <c:pt idx="24">
                  <c:v>274</c:v>
                </c:pt>
                <c:pt idx="25">
                  <c:v>198</c:v>
                </c:pt>
                <c:pt idx="26">
                  <c:v>168</c:v>
                </c:pt>
                <c:pt idx="27">
                  <c:v>210</c:v>
                </c:pt>
                <c:pt idx="28">
                  <c:v>139</c:v>
                </c:pt>
                <c:pt idx="29">
                  <c:v>73</c:v>
                </c:pt>
                <c:pt idx="30">
                  <c:v>49</c:v>
                </c:pt>
                <c:pt idx="31">
                  <c:v>22</c:v>
                </c:pt>
                <c:pt idx="32">
                  <c:v>11</c:v>
                </c:pt>
                <c:pt idx="33">
                  <c:v>14</c:v>
                </c:pt>
                <c:pt idx="3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F-436F-A243-799A527CD8EE}"/>
            </c:ext>
          </c:extLst>
        </c:ser>
        <c:ser>
          <c:idx val="1"/>
          <c:order val="1"/>
          <c:tx>
            <c:strRef>
              <c:f>'SU graphes '!$E$3</c:f>
              <c:strCache>
                <c:ptCount val="1"/>
                <c:pt idx="0">
                  <c:v>2020-2021</c:v>
                </c:pt>
              </c:strCache>
            </c:strRef>
          </c:tx>
          <c:spPr>
            <a:ln w="762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'!$E$5:$E$39</c:f>
              <c:numCache>
                <c:formatCode>General</c:formatCode>
                <c:ptCount val="35"/>
                <c:pt idx="0">
                  <c:v>64</c:v>
                </c:pt>
                <c:pt idx="1">
                  <c:v>219</c:v>
                </c:pt>
                <c:pt idx="2">
                  <c:v>191</c:v>
                </c:pt>
                <c:pt idx="3">
                  <c:v>128</c:v>
                </c:pt>
                <c:pt idx="4">
                  <c:v>108</c:v>
                </c:pt>
                <c:pt idx="5">
                  <c:v>130</c:v>
                </c:pt>
                <c:pt idx="6">
                  <c:v>108</c:v>
                </c:pt>
                <c:pt idx="7">
                  <c:v>134</c:v>
                </c:pt>
                <c:pt idx="8">
                  <c:v>100</c:v>
                </c:pt>
                <c:pt idx="9">
                  <c:v>76</c:v>
                </c:pt>
                <c:pt idx="10">
                  <c:v>73</c:v>
                </c:pt>
                <c:pt idx="11">
                  <c:v>115</c:v>
                </c:pt>
                <c:pt idx="12">
                  <c:v>130</c:v>
                </c:pt>
                <c:pt idx="13">
                  <c:v>133</c:v>
                </c:pt>
                <c:pt idx="14">
                  <c:v>173</c:v>
                </c:pt>
                <c:pt idx="15">
                  <c:v>196</c:v>
                </c:pt>
                <c:pt idx="16">
                  <c:v>272</c:v>
                </c:pt>
                <c:pt idx="17">
                  <c:v>233</c:v>
                </c:pt>
                <c:pt idx="18">
                  <c:v>170</c:v>
                </c:pt>
                <c:pt idx="19">
                  <c:v>230</c:v>
                </c:pt>
                <c:pt idx="20">
                  <c:v>413</c:v>
                </c:pt>
                <c:pt idx="21">
                  <c:v>539</c:v>
                </c:pt>
                <c:pt idx="22">
                  <c:v>578</c:v>
                </c:pt>
                <c:pt idx="23">
                  <c:v>669</c:v>
                </c:pt>
                <c:pt idx="24">
                  <c:v>792</c:v>
                </c:pt>
                <c:pt idx="25">
                  <c:v>820</c:v>
                </c:pt>
                <c:pt idx="26">
                  <c:v>480</c:v>
                </c:pt>
                <c:pt idx="27">
                  <c:v>439</c:v>
                </c:pt>
                <c:pt idx="28">
                  <c:v>548</c:v>
                </c:pt>
                <c:pt idx="29">
                  <c:v>591</c:v>
                </c:pt>
                <c:pt idx="30">
                  <c:v>482</c:v>
                </c:pt>
                <c:pt idx="31">
                  <c:v>372</c:v>
                </c:pt>
                <c:pt idx="32">
                  <c:v>248</c:v>
                </c:pt>
                <c:pt idx="33">
                  <c:v>158</c:v>
                </c:pt>
                <c:pt idx="34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F-436F-A243-799A527CD8EE}"/>
            </c:ext>
          </c:extLst>
        </c:ser>
        <c:ser>
          <c:idx val="2"/>
          <c:order val="2"/>
          <c:tx>
            <c:strRef>
              <c:f>'SU graphes '!$G$3</c:f>
              <c:strCache>
                <c:ptCount val="1"/>
                <c:pt idx="0">
                  <c:v>2021-2022</c:v>
                </c:pt>
              </c:strCache>
            </c:strRef>
          </c:tx>
          <c:spPr>
            <a:ln w="28575">
              <a:solidFill>
                <a:srgbClr val="0000CC"/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'!$G$5:$G$39</c:f>
              <c:numCache>
                <c:formatCode>General</c:formatCode>
                <c:ptCount val="35"/>
                <c:pt idx="0">
                  <c:v>121</c:v>
                </c:pt>
                <c:pt idx="1">
                  <c:v>225</c:v>
                </c:pt>
                <c:pt idx="2">
                  <c:v>356</c:v>
                </c:pt>
                <c:pt idx="3">
                  <c:v>527</c:v>
                </c:pt>
                <c:pt idx="4">
                  <c:v>711</c:v>
                </c:pt>
                <c:pt idx="5">
                  <c:v>986</c:v>
                </c:pt>
                <c:pt idx="6">
                  <c:v>1278</c:v>
                </c:pt>
                <c:pt idx="7">
                  <c:v>1445</c:v>
                </c:pt>
                <c:pt idx="8">
                  <c:v>1438</c:v>
                </c:pt>
                <c:pt idx="9">
                  <c:v>1051</c:v>
                </c:pt>
                <c:pt idx="10">
                  <c:v>1103</c:v>
                </c:pt>
                <c:pt idx="11">
                  <c:v>1362</c:v>
                </c:pt>
                <c:pt idx="12">
                  <c:v>1306</c:v>
                </c:pt>
                <c:pt idx="13">
                  <c:v>1118</c:v>
                </c:pt>
                <c:pt idx="14">
                  <c:v>912</c:v>
                </c:pt>
                <c:pt idx="15">
                  <c:v>735</c:v>
                </c:pt>
                <c:pt idx="16">
                  <c:v>652</c:v>
                </c:pt>
                <c:pt idx="17">
                  <c:v>522</c:v>
                </c:pt>
                <c:pt idx="18">
                  <c:v>392</c:v>
                </c:pt>
                <c:pt idx="19">
                  <c:v>295</c:v>
                </c:pt>
                <c:pt idx="20">
                  <c:v>283</c:v>
                </c:pt>
                <c:pt idx="21">
                  <c:v>258</c:v>
                </c:pt>
                <c:pt idx="22">
                  <c:v>235</c:v>
                </c:pt>
                <c:pt idx="23">
                  <c:v>249</c:v>
                </c:pt>
                <c:pt idx="24">
                  <c:v>258</c:v>
                </c:pt>
                <c:pt idx="25">
                  <c:v>230</c:v>
                </c:pt>
                <c:pt idx="26">
                  <c:v>193</c:v>
                </c:pt>
                <c:pt idx="27">
                  <c:v>176</c:v>
                </c:pt>
                <c:pt idx="28">
                  <c:v>198</c:v>
                </c:pt>
                <c:pt idx="29">
                  <c:v>202</c:v>
                </c:pt>
                <c:pt idx="30">
                  <c:v>248</c:v>
                </c:pt>
                <c:pt idx="31">
                  <c:v>204</c:v>
                </c:pt>
                <c:pt idx="32">
                  <c:v>227</c:v>
                </c:pt>
                <c:pt idx="33">
                  <c:v>191</c:v>
                </c:pt>
                <c:pt idx="34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FF-436F-A243-799A527CD8EE}"/>
            </c:ext>
          </c:extLst>
        </c:ser>
        <c:ser>
          <c:idx val="3"/>
          <c:order val="3"/>
          <c:tx>
            <c:strRef>
              <c:f>'SU graphes '!$I$3</c:f>
              <c:strCache>
                <c:ptCount val="1"/>
                <c:pt idx="0">
                  <c:v>2022-2023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'SU graphes '!$A$5:$A$39</c:f>
              <c:strCache>
                <c:ptCount val="35"/>
                <c:pt idx="0">
                  <c:v>S36</c:v>
                </c:pt>
                <c:pt idx="1">
                  <c:v>S37</c:v>
                </c:pt>
                <c:pt idx="2">
                  <c:v>S38</c:v>
                </c:pt>
                <c:pt idx="3">
                  <c:v>S39</c:v>
                </c:pt>
                <c:pt idx="4">
                  <c:v>S40</c:v>
                </c:pt>
                <c:pt idx="5">
                  <c:v>S41</c:v>
                </c:pt>
                <c:pt idx="6">
                  <c:v>S42</c:v>
                </c:pt>
                <c:pt idx="7">
                  <c:v>S43</c:v>
                </c:pt>
                <c:pt idx="8">
                  <c:v>S44</c:v>
                </c:pt>
                <c:pt idx="9">
                  <c:v>S45</c:v>
                </c:pt>
                <c:pt idx="10">
                  <c:v>S46</c:v>
                </c:pt>
                <c:pt idx="11">
                  <c:v>S47</c:v>
                </c:pt>
                <c:pt idx="12">
                  <c:v>S48</c:v>
                </c:pt>
                <c:pt idx="13">
                  <c:v>S49</c:v>
                </c:pt>
                <c:pt idx="14">
                  <c:v>S50</c:v>
                </c:pt>
                <c:pt idx="15">
                  <c:v>S51</c:v>
                </c:pt>
                <c:pt idx="16">
                  <c:v>S52</c:v>
                </c:pt>
                <c:pt idx="17">
                  <c:v>S53</c:v>
                </c:pt>
                <c:pt idx="18">
                  <c:v>S01</c:v>
                </c:pt>
                <c:pt idx="19">
                  <c:v>S02</c:v>
                </c:pt>
                <c:pt idx="20">
                  <c:v>S03</c:v>
                </c:pt>
                <c:pt idx="21">
                  <c:v>S04</c:v>
                </c:pt>
                <c:pt idx="22">
                  <c:v>S05</c:v>
                </c:pt>
                <c:pt idx="23">
                  <c:v>S06</c:v>
                </c:pt>
                <c:pt idx="24">
                  <c:v>S07</c:v>
                </c:pt>
                <c:pt idx="25">
                  <c:v>S08</c:v>
                </c:pt>
                <c:pt idx="26">
                  <c:v>S09</c:v>
                </c:pt>
                <c:pt idx="27">
                  <c:v>S10</c:v>
                </c:pt>
                <c:pt idx="28">
                  <c:v>S11</c:v>
                </c:pt>
                <c:pt idx="29">
                  <c:v>S12</c:v>
                </c:pt>
                <c:pt idx="30">
                  <c:v>S13</c:v>
                </c:pt>
                <c:pt idx="31">
                  <c:v>S14</c:v>
                </c:pt>
                <c:pt idx="32">
                  <c:v>S15</c:v>
                </c:pt>
                <c:pt idx="33">
                  <c:v>S16</c:v>
                </c:pt>
                <c:pt idx="34">
                  <c:v>S17</c:v>
                </c:pt>
              </c:strCache>
            </c:strRef>
          </c:cat>
          <c:val>
            <c:numRef>
              <c:f>'SU graphes '!$I$5:$I$36</c:f>
              <c:numCache>
                <c:formatCode>General</c:formatCode>
                <c:ptCount val="32"/>
                <c:pt idx="0">
                  <c:v>99</c:v>
                </c:pt>
                <c:pt idx="1">
                  <c:v>189</c:v>
                </c:pt>
                <c:pt idx="2">
                  <c:v>316</c:v>
                </c:pt>
                <c:pt idx="3">
                  <c:v>469</c:v>
                </c:pt>
                <c:pt idx="4">
                  <c:v>641</c:v>
                </c:pt>
                <c:pt idx="5">
                  <c:v>1037</c:v>
                </c:pt>
                <c:pt idx="6">
                  <c:v>1502</c:v>
                </c:pt>
                <c:pt idx="7">
                  <c:v>2074</c:v>
                </c:pt>
                <c:pt idx="8">
                  <c:v>2182</c:v>
                </c:pt>
                <c:pt idx="9">
                  <c:v>1569</c:v>
                </c:pt>
                <c:pt idx="10">
                  <c:v>1506</c:v>
                </c:pt>
                <c:pt idx="11">
                  <c:v>1612</c:v>
                </c:pt>
                <c:pt idx="12">
                  <c:v>1493</c:v>
                </c:pt>
                <c:pt idx="13">
                  <c:v>1158</c:v>
                </c:pt>
                <c:pt idx="14">
                  <c:v>891</c:v>
                </c:pt>
                <c:pt idx="15">
                  <c:v>814</c:v>
                </c:pt>
                <c:pt idx="16">
                  <c:v>689</c:v>
                </c:pt>
                <c:pt idx="17">
                  <c:v>576</c:v>
                </c:pt>
                <c:pt idx="18">
                  <c:v>463</c:v>
                </c:pt>
                <c:pt idx="19">
                  <c:v>350</c:v>
                </c:pt>
                <c:pt idx="20">
                  <c:v>312</c:v>
                </c:pt>
                <c:pt idx="21">
                  <c:v>310</c:v>
                </c:pt>
                <c:pt idx="22">
                  <c:v>348</c:v>
                </c:pt>
                <c:pt idx="23">
                  <c:v>309</c:v>
                </c:pt>
                <c:pt idx="24">
                  <c:v>356</c:v>
                </c:pt>
                <c:pt idx="25">
                  <c:v>298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FF-436F-A243-799A527CD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78624"/>
        <c:axId val="154380160"/>
      </c:lineChart>
      <c:catAx>
        <c:axId val="1543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380160"/>
        <c:crosses val="autoZero"/>
        <c:auto val="1"/>
        <c:lblAlgn val="ctr"/>
        <c:lblOffset val="100"/>
        <c:noMultiLvlLbl val="0"/>
      </c:catAx>
      <c:valAx>
        <c:axId val="1543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7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232666956607708E-2"/>
          <c:y val="0.1275845534583126"/>
          <c:w val="0.89986522911051214"/>
          <c:h val="0.108016914552347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128695295140603"/>
          <c:y val="8.5624507039783401E-2"/>
          <c:w val="0.47359192348565399"/>
          <c:h val="0.72397966177102502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3C67-41A0-BE64-D6E04CD5F838}"/>
              </c:ext>
            </c:extLst>
          </c:dPt>
          <c:dPt>
            <c:idx val="1"/>
            <c:bubble3D val="0"/>
            <c:spPr>
              <a:solidFill>
                <a:srgbClr val="DA3A16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3C67-41A0-BE64-D6E04CD5F83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3C67-41A0-BE64-D6E04CD5F83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3C67-41A0-BE64-D6E04CD5F838}"/>
              </c:ext>
            </c:extLst>
          </c:dPt>
          <c:dLbls>
            <c:dLbl>
              <c:idx val="0"/>
              <c:layout>
                <c:manualLayout>
                  <c:x val="-9.9542239276398395E-2"/>
                  <c:y val="-0.31973566948208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 smtId="4294967295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17013B-D15B-4047-A88F-B023D95CA720}" type="VALUE">
                      <a:rPr lang="en-US" sz="2400" b="1">
                        <a:solidFill>
                          <a:schemeClr val="bg1"/>
                        </a:solidFill>
                      </a:rPr>
                      <a:pPr>
                        <a:defRPr sz="2400" b="1" smtId="429496729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67-41A0-BE64-D6E04CD5F8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C67-41A0-BE64-D6E04CD5F8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C67-41A0-BE64-D6E04CD5F838}"/>
                </c:ext>
              </c:extLst>
            </c:dLbl>
            <c:dLbl>
              <c:idx val="3"/>
              <c:layout>
                <c:manualLayout>
                  <c:x val="1.10142901581863E-2"/>
                  <c:y val="1.0301103694316501E-3"/>
                </c:manualLayout>
              </c:layout>
              <c:tx>
                <c:rich>
                  <a:bodyPr/>
                  <a:lstStyle/>
                  <a:p>
                    <a:fld id="{D1F2EB45-9E29-0646-B009-CCC2340539EA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67-41A0-BE64-D6E04CD5F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cat>
            <c:strRef>
              <c:f>Feuil1!$B$3:$E$3</c:f>
              <c:strCache>
                <c:ptCount val="4"/>
                <c:pt idx="0">
                  <c:v>nés à terme
(≥ 36 wGA)</c:v>
                </c:pt>
                <c:pt idx="1">
                  <c:v>trés grande prématurité
(&lt; 29 sAG)</c:v>
                </c:pt>
                <c:pt idx="2">
                  <c:v>Grande prématurité
(29-32 sAG)</c:v>
                </c:pt>
                <c:pt idx="3">
                  <c:v>Prématurité moyenne
(33-35 sAG)</c:v>
                </c:pt>
              </c:strCache>
            </c:strRef>
          </c:cat>
          <c:val>
            <c:numRef>
              <c:f>Feuil1!$B$4:$E$4</c:f>
              <c:numCache>
                <c:formatCode>0%</c:formatCode>
                <c:ptCount val="4"/>
                <c:pt idx="0">
                  <c:v>0.89</c:v>
                </c:pt>
                <c:pt idx="1">
                  <c:v>0.02</c:v>
                </c:pt>
                <c:pt idx="2">
                  <c:v>0.03</c:v>
                </c:pt>
                <c:pt idx="3">
                  <c:v>0.06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8-3C67-41A0-BE64-D6E04CD5F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8.3659755382012799E-2"/>
          <c:w val="0.18999464975021699"/>
          <c:h val="0.54178587460900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B0DFB-5F26-4450-AE15-C572F226911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25F043-2591-4C97-889E-48DBBCBD3AB5}">
      <dgm:prSet custT="1"/>
      <dgm:spPr/>
      <dgm:t>
        <a:bodyPr/>
        <a:lstStyle/>
        <a:p>
          <a:r>
            <a:rPr lang="fr-FR" sz="2400" dirty="0"/>
            <a:t>« Bronchiolite »</a:t>
          </a:r>
          <a:endParaRPr lang="en-US" sz="2400" dirty="0"/>
        </a:p>
      </dgm:t>
    </dgm:pt>
    <dgm:pt modelId="{10A52EC4-52F2-47B0-89C7-9BE98C02F8B6}" type="parTrans" cxnId="{F63475B5-AE6F-4D57-BCEF-C471F6A6D093}">
      <dgm:prSet/>
      <dgm:spPr/>
      <dgm:t>
        <a:bodyPr/>
        <a:lstStyle/>
        <a:p>
          <a:endParaRPr lang="en-US"/>
        </a:p>
      </dgm:t>
    </dgm:pt>
    <dgm:pt modelId="{C44B6732-33EB-4BDC-8B96-17E738F23279}" type="sibTrans" cxnId="{F63475B5-AE6F-4D57-BCEF-C471F6A6D093}">
      <dgm:prSet/>
      <dgm:spPr/>
      <dgm:t>
        <a:bodyPr/>
        <a:lstStyle/>
        <a:p>
          <a:endParaRPr lang="en-US"/>
        </a:p>
      </dgm:t>
    </dgm:pt>
    <dgm:pt modelId="{FB1BBFB6-4D8E-4677-8691-B37736389E9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800" dirty="0"/>
            <a:t>Syndrome</a:t>
          </a:r>
          <a:endParaRPr lang="en-US" sz="1800" dirty="0"/>
        </a:p>
      </dgm:t>
    </dgm:pt>
    <dgm:pt modelId="{37539045-E59E-473E-925A-5489DEC7449D}" type="parTrans" cxnId="{BC7530F1-D37C-4DE4-A1DA-6EE616B5184E}">
      <dgm:prSet/>
      <dgm:spPr/>
      <dgm:t>
        <a:bodyPr/>
        <a:lstStyle/>
        <a:p>
          <a:endParaRPr lang="en-US"/>
        </a:p>
      </dgm:t>
    </dgm:pt>
    <dgm:pt modelId="{0BBF2976-DA65-45B3-AB44-743F7B30CDFD}" type="sibTrans" cxnId="{BC7530F1-D37C-4DE4-A1DA-6EE616B5184E}">
      <dgm:prSet/>
      <dgm:spPr/>
      <dgm:t>
        <a:bodyPr/>
        <a:lstStyle/>
        <a:p>
          <a:endParaRPr lang="en-US"/>
        </a:p>
      </dgm:t>
    </dgm:pt>
    <dgm:pt modelId="{F4D060CA-3CD8-4F68-823A-C65075D978F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800" dirty="0" smtClean="0"/>
            <a:t>VRS (Virus Respiratoire </a:t>
          </a:r>
          <a:r>
            <a:rPr lang="fr-FR" sz="1800" dirty="0" err="1" smtClean="0"/>
            <a:t>Syncytial</a:t>
          </a:r>
          <a:r>
            <a:rPr lang="fr-FR" sz="1800" dirty="0" smtClean="0"/>
            <a:t>)  impliqué dans </a:t>
          </a:r>
          <a:r>
            <a:rPr lang="fr-FR" sz="1800" dirty="0"/>
            <a:t>la majorité des cas, mais pas </a:t>
          </a:r>
          <a:r>
            <a:rPr lang="fr-FR" sz="1800" dirty="0" smtClean="0"/>
            <a:t>tous (~75%)</a:t>
          </a:r>
          <a:endParaRPr lang="en-US" sz="1800" dirty="0"/>
        </a:p>
      </dgm:t>
    </dgm:pt>
    <dgm:pt modelId="{1C5116BA-84E2-4C81-B41F-04AE05B6E617}" type="parTrans" cxnId="{86525D87-684A-46F7-9230-D392076626AE}">
      <dgm:prSet/>
      <dgm:spPr/>
      <dgm:t>
        <a:bodyPr/>
        <a:lstStyle/>
        <a:p>
          <a:endParaRPr lang="en-US"/>
        </a:p>
      </dgm:t>
    </dgm:pt>
    <dgm:pt modelId="{D730B1C6-67D8-40AD-9B84-846AF4D8D71F}" type="sibTrans" cxnId="{86525D87-684A-46F7-9230-D392076626AE}">
      <dgm:prSet/>
      <dgm:spPr/>
      <dgm:t>
        <a:bodyPr/>
        <a:lstStyle/>
        <a:p>
          <a:endParaRPr lang="en-US"/>
        </a:p>
      </dgm:t>
    </dgm:pt>
    <dgm:pt modelId="{3536172F-645E-4F43-B339-02D43D010232}">
      <dgm:prSet custT="1"/>
      <dgm:spPr/>
      <dgm:t>
        <a:bodyPr/>
        <a:lstStyle/>
        <a:p>
          <a:r>
            <a:rPr lang="fr-FR" sz="2400" dirty="0"/>
            <a:t>Surveillance SpF </a:t>
          </a:r>
          <a:r>
            <a:rPr lang="fr-FR" sz="2000" i="1" dirty="0"/>
            <a:t>(merci ++ aux partenaires</a:t>
          </a:r>
          <a:r>
            <a:rPr lang="fr-FR" sz="2000" i="1" dirty="0" smtClean="0"/>
            <a:t>)</a:t>
          </a:r>
          <a:endParaRPr lang="en-US" sz="2000" dirty="0"/>
        </a:p>
      </dgm:t>
    </dgm:pt>
    <dgm:pt modelId="{0E1CF149-4F54-4604-8FCA-A1F3C874B22D}" type="parTrans" cxnId="{0BAF9D13-3A0C-4020-AC2A-1B909926BF5A}">
      <dgm:prSet/>
      <dgm:spPr/>
      <dgm:t>
        <a:bodyPr/>
        <a:lstStyle/>
        <a:p>
          <a:endParaRPr lang="en-US"/>
        </a:p>
      </dgm:t>
    </dgm:pt>
    <dgm:pt modelId="{08F76938-19FF-4D0A-92E9-FFA95E895F6C}" type="sibTrans" cxnId="{0BAF9D13-3A0C-4020-AC2A-1B909926BF5A}">
      <dgm:prSet/>
      <dgm:spPr/>
      <dgm:t>
        <a:bodyPr/>
        <a:lstStyle/>
        <a:p>
          <a:endParaRPr lang="en-US"/>
        </a:p>
      </dgm:t>
    </dgm:pt>
    <dgm:pt modelId="{95513657-036C-49A4-BF44-451A68503FB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/>
            <a:t>Surveillée chez les &lt; </a:t>
          </a:r>
          <a:r>
            <a:rPr lang="fr-FR" sz="1700" dirty="0" smtClean="0"/>
            <a:t>2ans </a:t>
          </a:r>
          <a:endParaRPr lang="en-US" sz="1700" dirty="0"/>
        </a:p>
      </dgm:t>
    </dgm:pt>
    <dgm:pt modelId="{D4632105-8061-4D77-9046-52B9F19C0DDF}" type="parTrans" cxnId="{FBE1B843-A727-4CFF-A8C0-573FC1B795BE}">
      <dgm:prSet/>
      <dgm:spPr/>
      <dgm:t>
        <a:bodyPr/>
        <a:lstStyle/>
        <a:p>
          <a:endParaRPr lang="en-US"/>
        </a:p>
      </dgm:t>
    </dgm:pt>
    <dgm:pt modelId="{0277E52A-1E2F-4A82-A7C8-6F6BF2B9C030}" type="sibTrans" cxnId="{FBE1B843-A727-4CFF-A8C0-573FC1B795BE}">
      <dgm:prSet/>
      <dgm:spPr/>
      <dgm:t>
        <a:bodyPr/>
        <a:lstStyle/>
        <a:p>
          <a:endParaRPr lang="en-US"/>
        </a:p>
      </dgm:t>
    </dgm:pt>
    <dgm:pt modelId="{4589DF38-0ECC-4E31-BDA8-B03C50AE26F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/>
            <a:t>Passage aux </a:t>
          </a:r>
          <a:r>
            <a:rPr lang="fr-FR" sz="1700" b="1" dirty="0"/>
            <a:t>Urgences</a:t>
          </a:r>
          <a:r>
            <a:rPr lang="fr-FR" sz="1700" dirty="0"/>
            <a:t> </a:t>
          </a:r>
          <a:r>
            <a:rPr lang="fr-FR" sz="1400" dirty="0"/>
            <a:t>(</a:t>
          </a:r>
          <a:r>
            <a:rPr lang="fr-FR" sz="1400" dirty="0" err="1"/>
            <a:t>Oscour</a:t>
          </a:r>
          <a:r>
            <a:rPr lang="fr-FR" sz="1400" dirty="0"/>
            <a:t>® - </a:t>
          </a:r>
          <a:r>
            <a:rPr lang="fr-FR" sz="1400" dirty="0" err="1"/>
            <a:t>SurSaUD</a:t>
          </a:r>
          <a:r>
            <a:rPr lang="fr-FR" sz="1400" dirty="0"/>
            <a:t>®)</a:t>
          </a:r>
          <a:endParaRPr lang="en-US" sz="1700" dirty="0"/>
        </a:p>
      </dgm:t>
    </dgm:pt>
    <dgm:pt modelId="{3FF78F66-77F7-4643-9D34-8C48DF52D373}" type="parTrans" cxnId="{8850A68F-E4D9-4DB5-90E3-481E5C567A9C}">
      <dgm:prSet/>
      <dgm:spPr/>
      <dgm:t>
        <a:bodyPr/>
        <a:lstStyle/>
        <a:p>
          <a:endParaRPr lang="en-US"/>
        </a:p>
      </dgm:t>
    </dgm:pt>
    <dgm:pt modelId="{AF9D4CA9-4C24-4D7C-8DD0-4735C42E3D3B}" type="sibTrans" cxnId="{8850A68F-E4D9-4DB5-90E3-481E5C567A9C}">
      <dgm:prSet/>
      <dgm:spPr/>
      <dgm:t>
        <a:bodyPr/>
        <a:lstStyle/>
        <a:p>
          <a:endParaRPr lang="en-US"/>
        </a:p>
      </dgm:t>
    </dgm:pt>
    <dgm:pt modelId="{5EA83D83-CE93-4F06-AAC7-6F156EDE92AA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/>
            <a:t>Données de </a:t>
          </a:r>
          <a:r>
            <a:rPr lang="fr-FR" sz="1700" b="1" dirty="0"/>
            <a:t>médecine de ville </a:t>
          </a:r>
          <a:r>
            <a:rPr lang="fr-FR" sz="1400" dirty="0"/>
            <a:t>(SOS Médecins France - </a:t>
          </a:r>
          <a:r>
            <a:rPr lang="fr-FR" sz="1400" dirty="0" err="1"/>
            <a:t>SurSaUD</a:t>
          </a:r>
          <a:r>
            <a:rPr lang="fr-FR" sz="1400" dirty="0"/>
            <a:t>®) </a:t>
          </a:r>
          <a:endParaRPr lang="en-US" sz="1700" dirty="0"/>
        </a:p>
      </dgm:t>
    </dgm:pt>
    <dgm:pt modelId="{6D07EF0A-16FC-420C-B6DA-1C65F2D2759C}" type="parTrans" cxnId="{B0D62413-51D7-4229-9F92-D867A6F2D9AA}">
      <dgm:prSet/>
      <dgm:spPr/>
      <dgm:t>
        <a:bodyPr/>
        <a:lstStyle/>
        <a:p>
          <a:endParaRPr lang="en-US"/>
        </a:p>
      </dgm:t>
    </dgm:pt>
    <dgm:pt modelId="{39BFC239-21B0-4395-B0F2-55B0A49E43FB}" type="sibTrans" cxnId="{B0D62413-51D7-4229-9F92-D867A6F2D9AA}">
      <dgm:prSet/>
      <dgm:spPr/>
      <dgm:t>
        <a:bodyPr/>
        <a:lstStyle/>
        <a:p>
          <a:endParaRPr lang="en-US"/>
        </a:p>
      </dgm:t>
    </dgm:pt>
    <dgm:pt modelId="{085530FD-A410-46F1-9893-0DB10A8A914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b="1" dirty="0"/>
            <a:t>Appels pour </a:t>
          </a:r>
          <a:r>
            <a:rPr lang="fr-FR" sz="1700" b="1" dirty="0" smtClean="0"/>
            <a:t>kiné </a:t>
          </a:r>
          <a:r>
            <a:rPr lang="fr-FR" sz="1700" dirty="0"/>
            <a:t>reçus le week-end </a:t>
          </a:r>
          <a:r>
            <a:rPr lang="fr-FR" sz="1400" dirty="0"/>
            <a:t>(Réseau bronchiolite Île-de-France)</a:t>
          </a:r>
          <a:endParaRPr lang="en-US" sz="1700" dirty="0"/>
        </a:p>
      </dgm:t>
    </dgm:pt>
    <dgm:pt modelId="{3A9E3FEE-C187-446B-9EBF-420377BE51F1}" type="parTrans" cxnId="{A0FE1E37-D1E0-4C08-A413-936F480A8559}">
      <dgm:prSet/>
      <dgm:spPr/>
      <dgm:t>
        <a:bodyPr/>
        <a:lstStyle/>
        <a:p>
          <a:endParaRPr lang="en-US"/>
        </a:p>
      </dgm:t>
    </dgm:pt>
    <dgm:pt modelId="{5F5410F1-85B3-4522-89EF-3F1E548F5AE6}" type="sibTrans" cxnId="{A0FE1E37-D1E0-4C08-A413-936F480A8559}">
      <dgm:prSet/>
      <dgm:spPr/>
      <dgm:t>
        <a:bodyPr/>
        <a:lstStyle/>
        <a:p>
          <a:endParaRPr lang="en-US"/>
        </a:p>
      </dgm:t>
    </dgm:pt>
    <dgm:pt modelId="{F11D377E-5DB7-4198-8823-C9D2FE903F9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/>
            <a:t>Données </a:t>
          </a:r>
          <a:r>
            <a:rPr lang="fr-FR" sz="1700" b="1" dirty="0"/>
            <a:t>virologiques</a:t>
          </a:r>
          <a:r>
            <a:rPr lang="fr-FR" sz="1700" dirty="0"/>
            <a:t> : prélèvements hospitaliers positifs pour le </a:t>
          </a:r>
          <a:r>
            <a:rPr lang="fr-FR" sz="1700" dirty="0" smtClean="0"/>
            <a:t>VRS </a:t>
          </a:r>
          <a:r>
            <a:rPr lang="fr-FR" sz="1400" dirty="0"/>
            <a:t>(RENAL : réseau national de laboratoires hospitaliers et Centre National de Référence Virus des infections respiratoires)</a:t>
          </a:r>
          <a:endParaRPr lang="en-US" sz="1700" dirty="0"/>
        </a:p>
      </dgm:t>
    </dgm:pt>
    <dgm:pt modelId="{F4A4F339-2AA6-4B0C-9918-7AE9CB0EE05C}" type="parTrans" cxnId="{A4F18D70-3929-4660-9032-67D8B28566A5}">
      <dgm:prSet/>
      <dgm:spPr/>
      <dgm:t>
        <a:bodyPr/>
        <a:lstStyle/>
        <a:p>
          <a:endParaRPr lang="en-US"/>
        </a:p>
      </dgm:t>
    </dgm:pt>
    <dgm:pt modelId="{F288B19F-B0EE-47E9-A80E-526AC7B14F65}" type="sibTrans" cxnId="{A4F18D70-3929-4660-9032-67D8B28566A5}">
      <dgm:prSet/>
      <dgm:spPr/>
      <dgm:t>
        <a:bodyPr/>
        <a:lstStyle/>
        <a:p>
          <a:endParaRPr lang="en-US"/>
        </a:p>
      </dgm:t>
    </dgm:pt>
    <dgm:pt modelId="{FE686806-4850-464A-B212-3640C2DF8F7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 smtClean="0"/>
            <a:t>Au niveau national: Réseau Sentinelles</a:t>
          </a:r>
          <a:endParaRPr lang="en-US" sz="1700" dirty="0"/>
        </a:p>
      </dgm:t>
    </dgm:pt>
    <dgm:pt modelId="{814B0079-30B9-4F15-B8A4-2102E0C3085F}" type="parTrans" cxnId="{7B10CDD7-5DE6-47A9-A2E8-7072366BA389}">
      <dgm:prSet/>
      <dgm:spPr/>
      <dgm:t>
        <a:bodyPr/>
        <a:lstStyle/>
        <a:p>
          <a:endParaRPr lang="en-US"/>
        </a:p>
      </dgm:t>
    </dgm:pt>
    <dgm:pt modelId="{5F93D785-2B02-438B-A935-872F2028BD7B}" type="sibTrans" cxnId="{7B10CDD7-5DE6-47A9-A2E8-7072366BA389}">
      <dgm:prSet/>
      <dgm:spPr/>
      <dgm:t>
        <a:bodyPr/>
        <a:lstStyle/>
        <a:p>
          <a:endParaRPr lang="en-US"/>
        </a:p>
      </dgm:t>
    </dgm:pt>
    <dgm:pt modelId="{4F5ED677-502C-4A49-8B02-20285AA6556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/>
            <a:t>Bulletins hebdomadaires de surveillance épidémiologique</a:t>
          </a:r>
          <a:endParaRPr lang="en-US" sz="1700" dirty="0"/>
        </a:p>
      </dgm:t>
    </dgm:pt>
    <dgm:pt modelId="{5E0526FA-B9C2-451D-A4B4-F5DA39A462BD}" type="parTrans" cxnId="{20615379-FC79-4021-A8A3-D1BDD5BD5B4A}">
      <dgm:prSet/>
      <dgm:spPr/>
      <dgm:t>
        <a:bodyPr/>
        <a:lstStyle/>
        <a:p>
          <a:endParaRPr lang="en-US"/>
        </a:p>
      </dgm:t>
    </dgm:pt>
    <dgm:pt modelId="{59B271FB-5403-4FA7-93EE-6F7592ED04D5}" type="sibTrans" cxnId="{20615379-FC79-4021-A8A3-D1BDD5BD5B4A}">
      <dgm:prSet/>
      <dgm:spPr/>
      <dgm:t>
        <a:bodyPr/>
        <a:lstStyle/>
        <a:p>
          <a:endParaRPr lang="en-US"/>
        </a:p>
      </dgm:t>
    </dgm:pt>
    <dgm:pt modelId="{909623D1-9075-4747-A3C8-1960751EADAC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700" dirty="0" smtClean="0"/>
            <a:t>« pré-épidémie », «</a:t>
          </a:r>
          <a:r>
            <a:rPr lang="fr-FR" sz="1700" dirty="0"/>
            <a:t> </a:t>
          </a:r>
          <a:r>
            <a:rPr lang="fr-FR" sz="1700" dirty="0" smtClean="0"/>
            <a:t>épidémie</a:t>
          </a:r>
          <a:r>
            <a:rPr lang="fr-FR" sz="1700" dirty="0"/>
            <a:t> »: évaluation par épidémiologistes</a:t>
          </a:r>
          <a:endParaRPr lang="en-US" sz="1700" dirty="0"/>
        </a:p>
      </dgm:t>
    </dgm:pt>
    <dgm:pt modelId="{640D9274-C11E-4B44-9EBE-0EA481AF9D06}" type="parTrans" cxnId="{45F94A00-E9D3-4E7F-AB50-19E517FEAA12}">
      <dgm:prSet/>
      <dgm:spPr/>
      <dgm:t>
        <a:bodyPr/>
        <a:lstStyle/>
        <a:p>
          <a:endParaRPr lang="fr-FR"/>
        </a:p>
      </dgm:t>
    </dgm:pt>
    <dgm:pt modelId="{A72E0EFC-2132-41C5-8BA5-39E6E2D2963E}" type="sibTrans" cxnId="{45F94A00-E9D3-4E7F-AB50-19E517FEAA12}">
      <dgm:prSet/>
      <dgm:spPr/>
      <dgm:t>
        <a:bodyPr/>
        <a:lstStyle/>
        <a:p>
          <a:endParaRPr lang="fr-FR"/>
        </a:p>
      </dgm:t>
    </dgm:pt>
    <dgm:pt modelId="{A6173AC1-D7B4-453E-9B7C-5AB95773845B}" type="pres">
      <dgm:prSet presAssocID="{938B0DFB-5F26-4450-AE15-C572F2269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3FB9D9-F52C-4F68-BFFA-E05F9BC75B2C}" type="pres">
      <dgm:prSet presAssocID="{C925F043-2591-4C97-889E-48DBBCBD3AB5}" presName="parentLin" presStyleCnt="0"/>
      <dgm:spPr/>
      <dgm:t>
        <a:bodyPr/>
        <a:lstStyle/>
        <a:p>
          <a:endParaRPr lang="fr-FR"/>
        </a:p>
      </dgm:t>
    </dgm:pt>
    <dgm:pt modelId="{6F822AC3-ECAD-4442-8BD1-47A77F65C637}" type="pres">
      <dgm:prSet presAssocID="{C925F043-2591-4C97-889E-48DBBCBD3AB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D03B605-42A5-4A6D-A3EE-2B09CC85A8FC}" type="pres">
      <dgm:prSet presAssocID="{C925F043-2591-4C97-889E-48DBBCBD3A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DF27BA-5EFA-458F-988F-163DE8EC2B37}" type="pres">
      <dgm:prSet presAssocID="{C925F043-2591-4C97-889E-48DBBCBD3AB5}" presName="negativeSpace" presStyleCnt="0"/>
      <dgm:spPr/>
      <dgm:t>
        <a:bodyPr/>
        <a:lstStyle/>
        <a:p>
          <a:endParaRPr lang="fr-FR"/>
        </a:p>
      </dgm:t>
    </dgm:pt>
    <dgm:pt modelId="{67E77225-EE68-4FF3-B1EE-FD2862EA4954}" type="pres">
      <dgm:prSet presAssocID="{C925F043-2591-4C97-889E-48DBBCBD3A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F606B5-FA4B-4319-9F96-FBA7D7CD1233}" type="pres">
      <dgm:prSet presAssocID="{C44B6732-33EB-4BDC-8B96-17E738F23279}" presName="spaceBetweenRectangles" presStyleCnt="0"/>
      <dgm:spPr/>
      <dgm:t>
        <a:bodyPr/>
        <a:lstStyle/>
        <a:p>
          <a:endParaRPr lang="fr-FR"/>
        </a:p>
      </dgm:t>
    </dgm:pt>
    <dgm:pt modelId="{44624A19-483B-45C6-9752-9D172E464F00}" type="pres">
      <dgm:prSet presAssocID="{3536172F-645E-4F43-B339-02D43D010232}" presName="parentLin" presStyleCnt="0"/>
      <dgm:spPr/>
      <dgm:t>
        <a:bodyPr/>
        <a:lstStyle/>
        <a:p>
          <a:endParaRPr lang="fr-FR"/>
        </a:p>
      </dgm:t>
    </dgm:pt>
    <dgm:pt modelId="{B920F262-BE7A-4D69-9508-9BF6852D6111}" type="pres">
      <dgm:prSet presAssocID="{3536172F-645E-4F43-B339-02D43D010232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02530EA-8D7E-4E59-AAF4-6AD07FF4AF4F}" type="pres">
      <dgm:prSet presAssocID="{3536172F-645E-4F43-B339-02D43D0102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4FE57B-7196-4923-A3BF-2F90B393903C}" type="pres">
      <dgm:prSet presAssocID="{3536172F-645E-4F43-B339-02D43D010232}" presName="negativeSpace" presStyleCnt="0"/>
      <dgm:spPr/>
      <dgm:t>
        <a:bodyPr/>
        <a:lstStyle/>
        <a:p>
          <a:endParaRPr lang="fr-FR"/>
        </a:p>
      </dgm:t>
    </dgm:pt>
    <dgm:pt modelId="{BDA7D785-82BC-4A6C-972E-D738AEE8E107}" type="pres">
      <dgm:prSet presAssocID="{3536172F-645E-4F43-B339-02D43D010232}" presName="childText" presStyleLbl="conFgAcc1" presStyleIdx="1" presStyleCnt="2" custLinFactNeighborX="1017" custLinFactNeighborY="-62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615379-FC79-4021-A8A3-D1BDD5BD5B4A}" srcId="{3536172F-645E-4F43-B339-02D43D010232}" destId="{4F5ED677-502C-4A49-8B02-20285AA65562}" srcOrd="7" destOrd="0" parTransId="{5E0526FA-B9C2-451D-A4B4-F5DA39A462BD}" sibTransId="{59B271FB-5403-4FA7-93EE-6F7592ED04D5}"/>
    <dgm:cxn modelId="{7B10CDD7-5DE6-47A9-A2E8-7072366BA389}" srcId="{3536172F-645E-4F43-B339-02D43D010232}" destId="{FE686806-4850-464A-B212-3640C2DF8F70}" srcOrd="5" destOrd="0" parTransId="{814B0079-30B9-4F15-B8A4-2102E0C3085F}" sibTransId="{5F93D785-2B02-438B-A935-872F2028BD7B}"/>
    <dgm:cxn modelId="{5D358297-AB2A-4263-864B-949FF7A44C70}" type="presOf" srcId="{FB1BBFB6-4D8E-4677-8691-B37736389E99}" destId="{67E77225-EE68-4FF3-B1EE-FD2862EA4954}" srcOrd="0" destOrd="0" presId="urn:microsoft.com/office/officeart/2005/8/layout/list1"/>
    <dgm:cxn modelId="{7BDAD9D0-7880-4E76-8100-5462DF0007BB}" type="presOf" srcId="{F11D377E-5DB7-4198-8823-C9D2FE903F97}" destId="{BDA7D785-82BC-4A6C-972E-D738AEE8E107}" srcOrd="0" destOrd="4" presId="urn:microsoft.com/office/officeart/2005/8/layout/list1"/>
    <dgm:cxn modelId="{69A67E04-3289-472B-8DC3-9EB10527B46F}" type="presOf" srcId="{C925F043-2591-4C97-889E-48DBBCBD3AB5}" destId="{AD03B605-42A5-4A6D-A3EE-2B09CC85A8FC}" srcOrd="1" destOrd="0" presId="urn:microsoft.com/office/officeart/2005/8/layout/list1"/>
    <dgm:cxn modelId="{A39F696F-1875-4E0C-94DB-1A9268FB5772}" type="presOf" srcId="{FE686806-4850-464A-B212-3640C2DF8F70}" destId="{BDA7D785-82BC-4A6C-972E-D738AEE8E107}" srcOrd="0" destOrd="5" presId="urn:microsoft.com/office/officeart/2005/8/layout/list1"/>
    <dgm:cxn modelId="{FBE1B843-A727-4CFF-A8C0-573FC1B795BE}" srcId="{3536172F-645E-4F43-B339-02D43D010232}" destId="{95513657-036C-49A4-BF44-451A68503FB3}" srcOrd="0" destOrd="0" parTransId="{D4632105-8061-4D77-9046-52B9F19C0DDF}" sibTransId="{0277E52A-1E2F-4A82-A7C8-6F6BF2B9C030}"/>
    <dgm:cxn modelId="{BC7530F1-D37C-4DE4-A1DA-6EE616B5184E}" srcId="{C925F043-2591-4C97-889E-48DBBCBD3AB5}" destId="{FB1BBFB6-4D8E-4677-8691-B37736389E99}" srcOrd="0" destOrd="0" parTransId="{37539045-E59E-473E-925A-5489DEC7449D}" sibTransId="{0BBF2976-DA65-45B3-AB44-743F7B30CDFD}"/>
    <dgm:cxn modelId="{D0A5AC9D-0733-4085-B490-572FF03A59B0}" type="presOf" srcId="{F4D060CA-3CD8-4F68-823A-C65075D978FC}" destId="{67E77225-EE68-4FF3-B1EE-FD2862EA4954}" srcOrd="0" destOrd="1" presId="urn:microsoft.com/office/officeart/2005/8/layout/list1"/>
    <dgm:cxn modelId="{0C728BE8-21FB-47E8-9C39-DBFBC8BD211D}" type="presOf" srcId="{95513657-036C-49A4-BF44-451A68503FB3}" destId="{BDA7D785-82BC-4A6C-972E-D738AEE8E107}" srcOrd="0" destOrd="0" presId="urn:microsoft.com/office/officeart/2005/8/layout/list1"/>
    <dgm:cxn modelId="{103AC733-6C5A-4E91-B929-5682AC4AD917}" type="presOf" srcId="{938B0DFB-5F26-4450-AE15-C572F2269111}" destId="{A6173AC1-D7B4-453E-9B7C-5AB95773845B}" srcOrd="0" destOrd="0" presId="urn:microsoft.com/office/officeart/2005/8/layout/list1"/>
    <dgm:cxn modelId="{FC7B3C44-458C-4107-A52B-9A29F21F1145}" type="presOf" srcId="{3536172F-645E-4F43-B339-02D43D010232}" destId="{C02530EA-8D7E-4E59-AAF4-6AD07FF4AF4F}" srcOrd="1" destOrd="0" presId="urn:microsoft.com/office/officeart/2005/8/layout/list1"/>
    <dgm:cxn modelId="{0BAF9D13-3A0C-4020-AC2A-1B909926BF5A}" srcId="{938B0DFB-5F26-4450-AE15-C572F2269111}" destId="{3536172F-645E-4F43-B339-02D43D010232}" srcOrd="1" destOrd="0" parTransId="{0E1CF149-4F54-4604-8FCA-A1F3C874B22D}" sibTransId="{08F76938-19FF-4D0A-92E9-FFA95E895F6C}"/>
    <dgm:cxn modelId="{34354234-3F6B-4EA7-A526-637A9A9B6912}" type="presOf" srcId="{C925F043-2591-4C97-889E-48DBBCBD3AB5}" destId="{6F822AC3-ECAD-4442-8BD1-47A77F65C637}" srcOrd="0" destOrd="0" presId="urn:microsoft.com/office/officeart/2005/8/layout/list1"/>
    <dgm:cxn modelId="{32835599-6306-4A17-B9A8-878E1BEE50BD}" type="presOf" srcId="{4589DF38-0ECC-4E31-BDA8-B03C50AE26F4}" destId="{BDA7D785-82BC-4A6C-972E-D738AEE8E107}" srcOrd="0" destOrd="1" presId="urn:microsoft.com/office/officeart/2005/8/layout/list1"/>
    <dgm:cxn modelId="{86525D87-684A-46F7-9230-D392076626AE}" srcId="{C925F043-2591-4C97-889E-48DBBCBD3AB5}" destId="{F4D060CA-3CD8-4F68-823A-C65075D978FC}" srcOrd="1" destOrd="0" parTransId="{1C5116BA-84E2-4C81-B41F-04AE05B6E617}" sibTransId="{D730B1C6-67D8-40AD-9B84-846AF4D8D71F}"/>
    <dgm:cxn modelId="{EC7C43DE-8C06-48FE-A5E6-055D1BE2215D}" type="presOf" srcId="{909623D1-9075-4747-A3C8-1960751EADAC}" destId="{BDA7D785-82BC-4A6C-972E-D738AEE8E107}" srcOrd="0" destOrd="6" presId="urn:microsoft.com/office/officeart/2005/8/layout/list1"/>
    <dgm:cxn modelId="{DBFE5C5A-2D49-4067-825A-AC2A98621E68}" type="presOf" srcId="{4F5ED677-502C-4A49-8B02-20285AA65562}" destId="{BDA7D785-82BC-4A6C-972E-D738AEE8E107}" srcOrd="0" destOrd="7" presId="urn:microsoft.com/office/officeart/2005/8/layout/list1"/>
    <dgm:cxn modelId="{A0FE1E37-D1E0-4C08-A413-936F480A8559}" srcId="{3536172F-645E-4F43-B339-02D43D010232}" destId="{085530FD-A410-46F1-9893-0DB10A8A914E}" srcOrd="3" destOrd="0" parTransId="{3A9E3FEE-C187-446B-9EBF-420377BE51F1}" sibTransId="{5F5410F1-85B3-4522-89EF-3F1E548F5AE6}"/>
    <dgm:cxn modelId="{8850A68F-E4D9-4DB5-90E3-481E5C567A9C}" srcId="{3536172F-645E-4F43-B339-02D43D010232}" destId="{4589DF38-0ECC-4E31-BDA8-B03C50AE26F4}" srcOrd="1" destOrd="0" parTransId="{3FF78F66-77F7-4643-9D34-8C48DF52D373}" sibTransId="{AF9D4CA9-4C24-4D7C-8DD0-4735C42E3D3B}"/>
    <dgm:cxn modelId="{F63475B5-AE6F-4D57-BCEF-C471F6A6D093}" srcId="{938B0DFB-5F26-4450-AE15-C572F2269111}" destId="{C925F043-2591-4C97-889E-48DBBCBD3AB5}" srcOrd="0" destOrd="0" parTransId="{10A52EC4-52F2-47B0-89C7-9BE98C02F8B6}" sibTransId="{C44B6732-33EB-4BDC-8B96-17E738F23279}"/>
    <dgm:cxn modelId="{6394FE8F-220D-4E81-AA91-0785141B8C83}" type="presOf" srcId="{5EA83D83-CE93-4F06-AAC7-6F156EDE92AA}" destId="{BDA7D785-82BC-4A6C-972E-D738AEE8E107}" srcOrd="0" destOrd="2" presId="urn:microsoft.com/office/officeart/2005/8/layout/list1"/>
    <dgm:cxn modelId="{3EB6930D-56BB-4DC2-AAF1-370A98BC5519}" type="presOf" srcId="{3536172F-645E-4F43-B339-02D43D010232}" destId="{B920F262-BE7A-4D69-9508-9BF6852D6111}" srcOrd="0" destOrd="0" presId="urn:microsoft.com/office/officeart/2005/8/layout/list1"/>
    <dgm:cxn modelId="{6F5AD3AB-0A2D-4439-BFDD-AC5A629CA9AA}" type="presOf" srcId="{085530FD-A410-46F1-9893-0DB10A8A914E}" destId="{BDA7D785-82BC-4A6C-972E-D738AEE8E107}" srcOrd="0" destOrd="3" presId="urn:microsoft.com/office/officeart/2005/8/layout/list1"/>
    <dgm:cxn modelId="{45F94A00-E9D3-4E7F-AB50-19E517FEAA12}" srcId="{3536172F-645E-4F43-B339-02D43D010232}" destId="{909623D1-9075-4747-A3C8-1960751EADAC}" srcOrd="6" destOrd="0" parTransId="{640D9274-C11E-4B44-9EBE-0EA481AF9D06}" sibTransId="{A72E0EFC-2132-41C5-8BA5-39E6E2D2963E}"/>
    <dgm:cxn modelId="{B0D62413-51D7-4229-9F92-D867A6F2D9AA}" srcId="{3536172F-645E-4F43-B339-02D43D010232}" destId="{5EA83D83-CE93-4F06-AAC7-6F156EDE92AA}" srcOrd="2" destOrd="0" parTransId="{6D07EF0A-16FC-420C-B6DA-1C65F2D2759C}" sibTransId="{39BFC239-21B0-4395-B0F2-55B0A49E43FB}"/>
    <dgm:cxn modelId="{A4F18D70-3929-4660-9032-67D8B28566A5}" srcId="{3536172F-645E-4F43-B339-02D43D010232}" destId="{F11D377E-5DB7-4198-8823-C9D2FE903F97}" srcOrd="4" destOrd="0" parTransId="{F4A4F339-2AA6-4B0C-9918-7AE9CB0EE05C}" sibTransId="{F288B19F-B0EE-47E9-A80E-526AC7B14F65}"/>
    <dgm:cxn modelId="{F519EB52-61F3-4124-B37F-DE9E96739F02}" type="presParOf" srcId="{A6173AC1-D7B4-453E-9B7C-5AB95773845B}" destId="{B43FB9D9-F52C-4F68-BFFA-E05F9BC75B2C}" srcOrd="0" destOrd="0" presId="urn:microsoft.com/office/officeart/2005/8/layout/list1"/>
    <dgm:cxn modelId="{573D00C7-F97B-4F87-8683-E98C320CBA23}" type="presParOf" srcId="{B43FB9D9-F52C-4F68-BFFA-E05F9BC75B2C}" destId="{6F822AC3-ECAD-4442-8BD1-47A77F65C637}" srcOrd="0" destOrd="0" presId="urn:microsoft.com/office/officeart/2005/8/layout/list1"/>
    <dgm:cxn modelId="{5D245F3E-D39B-481F-A828-B7ECAF85AFF1}" type="presParOf" srcId="{B43FB9D9-F52C-4F68-BFFA-E05F9BC75B2C}" destId="{AD03B605-42A5-4A6D-A3EE-2B09CC85A8FC}" srcOrd="1" destOrd="0" presId="urn:microsoft.com/office/officeart/2005/8/layout/list1"/>
    <dgm:cxn modelId="{11DF540B-6853-4B1A-8A16-13B045F8F6E3}" type="presParOf" srcId="{A6173AC1-D7B4-453E-9B7C-5AB95773845B}" destId="{45DF27BA-5EFA-458F-988F-163DE8EC2B37}" srcOrd="1" destOrd="0" presId="urn:microsoft.com/office/officeart/2005/8/layout/list1"/>
    <dgm:cxn modelId="{964FADCF-D0B0-46B3-BFFE-AEE3A2D940B5}" type="presParOf" srcId="{A6173AC1-D7B4-453E-9B7C-5AB95773845B}" destId="{67E77225-EE68-4FF3-B1EE-FD2862EA4954}" srcOrd="2" destOrd="0" presId="urn:microsoft.com/office/officeart/2005/8/layout/list1"/>
    <dgm:cxn modelId="{B7D7AB5E-7732-4C41-9B71-BB91DC330D9F}" type="presParOf" srcId="{A6173AC1-D7B4-453E-9B7C-5AB95773845B}" destId="{C6F606B5-FA4B-4319-9F96-FBA7D7CD1233}" srcOrd="3" destOrd="0" presId="urn:microsoft.com/office/officeart/2005/8/layout/list1"/>
    <dgm:cxn modelId="{2D50D21E-A113-4640-BD42-8AA55A925882}" type="presParOf" srcId="{A6173AC1-D7B4-453E-9B7C-5AB95773845B}" destId="{44624A19-483B-45C6-9752-9D172E464F00}" srcOrd="4" destOrd="0" presId="urn:microsoft.com/office/officeart/2005/8/layout/list1"/>
    <dgm:cxn modelId="{F653942A-5580-42CE-87C2-E72EE6F4CADD}" type="presParOf" srcId="{44624A19-483B-45C6-9752-9D172E464F00}" destId="{B920F262-BE7A-4D69-9508-9BF6852D6111}" srcOrd="0" destOrd="0" presId="urn:microsoft.com/office/officeart/2005/8/layout/list1"/>
    <dgm:cxn modelId="{25AD384B-C3D4-4951-81B8-9B3A81468147}" type="presParOf" srcId="{44624A19-483B-45C6-9752-9D172E464F00}" destId="{C02530EA-8D7E-4E59-AAF4-6AD07FF4AF4F}" srcOrd="1" destOrd="0" presId="urn:microsoft.com/office/officeart/2005/8/layout/list1"/>
    <dgm:cxn modelId="{F739884B-519A-4E38-9A03-F2ECE22899A9}" type="presParOf" srcId="{A6173AC1-D7B4-453E-9B7C-5AB95773845B}" destId="{0E4FE57B-7196-4923-A3BF-2F90B393903C}" srcOrd="5" destOrd="0" presId="urn:microsoft.com/office/officeart/2005/8/layout/list1"/>
    <dgm:cxn modelId="{9B96A18F-D0A3-4913-8B79-E9AF6FB620CD}" type="presParOf" srcId="{A6173AC1-D7B4-453E-9B7C-5AB95773845B}" destId="{BDA7D785-82BC-4A6C-972E-D738AEE8E1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27E43-DF7F-4E40-85B1-1D61684B6A2B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E8FAC86A-9288-4597-A9B6-8511CAF4101C}">
      <dgm:prSet phldr="0"/>
      <dgm:spPr/>
      <dgm:t>
        <a:bodyPr/>
        <a:lstStyle/>
        <a:p>
          <a:pPr rtl="0"/>
          <a:r>
            <a:rPr lang="fr-FR" dirty="0">
              <a:latin typeface="Calibri"/>
              <a:cs typeface="Calibri"/>
            </a:rPr>
            <a:t>« Bronchiolite »: Syndrome </a:t>
          </a:r>
          <a:endParaRPr lang="en-US" dirty="0">
            <a:latin typeface="Calibri"/>
            <a:cs typeface="Calibri"/>
          </a:endParaRPr>
        </a:p>
      </dgm:t>
    </dgm:pt>
    <dgm:pt modelId="{02809290-595A-49FB-90E2-44D50B19D55C}" type="parTrans" cxnId="{C406E769-6158-441D-AF3F-F247D5457A75}">
      <dgm:prSet/>
      <dgm:spPr/>
      <dgm:t>
        <a:bodyPr/>
        <a:lstStyle/>
        <a:p>
          <a:endParaRPr lang="fr-FR"/>
        </a:p>
      </dgm:t>
    </dgm:pt>
    <dgm:pt modelId="{38DC57F5-F181-491F-A868-14AA66D294B2}" type="sibTrans" cxnId="{C406E769-6158-441D-AF3F-F247D5457A75}">
      <dgm:prSet/>
      <dgm:spPr/>
      <dgm:t>
        <a:bodyPr/>
        <a:lstStyle/>
        <a:p>
          <a:endParaRPr lang="en-US"/>
        </a:p>
      </dgm:t>
    </dgm:pt>
    <dgm:pt modelId="{69D26C73-49C1-4A83-95BB-F90756456BC5}">
      <dgm:prSet phldr="0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fr-FR" smtClean="0">
              <a:latin typeface="Calibri"/>
              <a:cs typeface="Calibri"/>
            </a:rPr>
            <a:t>Causé majoritairement par VRS, mais aussi autres virus dont influenza. </a:t>
          </a:r>
          <a:endParaRPr lang="en-US" dirty="0">
            <a:latin typeface="Calibri"/>
            <a:cs typeface="Calibri"/>
          </a:endParaRPr>
        </a:p>
      </dgm:t>
    </dgm:pt>
    <dgm:pt modelId="{F7FBCA6B-B70D-4CEB-8283-7916F9E604BE}" type="parTrans" cxnId="{618FCAB9-DEA4-40F0-B7FB-1B7BA098A88E}">
      <dgm:prSet/>
      <dgm:spPr/>
      <dgm:t>
        <a:bodyPr/>
        <a:lstStyle/>
        <a:p>
          <a:endParaRPr lang="fr-FR"/>
        </a:p>
      </dgm:t>
    </dgm:pt>
    <dgm:pt modelId="{91149644-466F-4376-9681-750573067C02}" type="sibTrans" cxnId="{618FCAB9-DEA4-40F0-B7FB-1B7BA098A88E}">
      <dgm:prSet/>
      <dgm:spPr/>
      <dgm:t>
        <a:bodyPr/>
        <a:lstStyle/>
        <a:p>
          <a:endParaRPr lang="en-US"/>
        </a:p>
      </dgm:t>
    </dgm:pt>
    <dgm:pt modelId="{5361D78F-5036-4696-8A39-70D825611131}">
      <dgm:prSet phldr="0"/>
      <dgm:spPr/>
      <dgm:t>
        <a:bodyPr/>
        <a:lstStyle/>
        <a:p>
          <a:pPr rtl="0"/>
          <a:r>
            <a:rPr lang="fr-FR" dirty="0" smtClean="0">
              <a:latin typeface="Calibri"/>
              <a:cs typeface="Calibri"/>
            </a:rPr>
            <a:t>Impact de la bronchiolite +++ sur le système de soins</a:t>
          </a:r>
          <a:endParaRPr lang="en-US" dirty="0">
            <a:latin typeface="Calibri"/>
            <a:cs typeface="Calibri"/>
          </a:endParaRPr>
        </a:p>
      </dgm:t>
    </dgm:pt>
    <dgm:pt modelId="{E532A2BB-54FE-4615-AE82-1F9542B113F2}" type="parTrans" cxnId="{71BC0487-D9EF-45D3-B0AB-F2693B851C79}">
      <dgm:prSet/>
      <dgm:spPr/>
      <dgm:t>
        <a:bodyPr/>
        <a:lstStyle/>
        <a:p>
          <a:endParaRPr lang="fr-FR"/>
        </a:p>
      </dgm:t>
    </dgm:pt>
    <dgm:pt modelId="{563C6566-9615-4538-9F74-BAA6272061C0}" type="sibTrans" cxnId="{71BC0487-D9EF-45D3-B0AB-F2693B851C79}">
      <dgm:prSet/>
      <dgm:spPr/>
      <dgm:t>
        <a:bodyPr/>
        <a:lstStyle/>
        <a:p>
          <a:endParaRPr lang="en-US"/>
        </a:p>
      </dgm:t>
    </dgm:pt>
    <dgm:pt modelId="{1E2888DE-3A9A-4CDF-8972-4D6A6533AA0F}">
      <dgm:prSet phldr="0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fr-FR" b="0" smtClean="0">
              <a:latin typeface="Calibri"/>
              <a:cs typeface="Calibri"/>
            </a:rPr>
            <a:t>Surtout en 2022-2023 et 2018-2019</a:t>
          </a:r>
          <a:endParaRPr lang="en-US" dirty="0">
            <a:latin typeface="Calibri"/>
            <a:cs typeface="Calibri"/>
          </a:endParaRPr>
        </a:p>
      </dgm:t>
    </dgm:pt>
    <dgm:pt modelId="{1C365FF1-D92E-428F-A821-3873D9353F46}" type="parTrans" cxnId="{AD72E64D-1D0B-40D4-B1BD-10406F960077}">
      <dgm:prSet/>
      <dgm:spPr/>
      <dgm:t>
        <a:bodyPr/>
        <a:lstStyle/>
        <a:p>
          <a:endParaRPr lang="fr-FR"/>
        </a:p>
      </dgm:t>
    </dgm:pt>
    <dgm:pt modelId="{4B4B659C-D5D2-4730-951C-527EDC553FA9}" type="sibTrans" cxnId="{AD72E64D-1D0B-40D4-B1BD-10406F960077}">
      <dgm:prSet/>
      <dgm:spPr/>
      <dgm:t>
        <a:bodyPr/>
        <a:lstStyle/>
        <a:p>
          <a:endParaRPr lang="en-US"/>
        </a:p>
      </dgm:t>
    </dgm:pt>
    <dgm:pt modelId="{51648666-C4BC-4FFC-A763-B5414A6AB206}">
      <dgm:prSet phldr="0"/>
      <dgm:spPr/>
      <dgm:t>
        <a:bodyPr/>
        <a:lstStyle/>
        <a:p>
          <a:pPr rtl="0"/>
          <a:r>
            <a:rPr lang="fr-FR" dirty="0" smtClean="0">
              <a:latin typeface="Calibri"/>
              <a:cs typeface="Calibri"/>
            </a:rPr>
            <a:t>Des moyens de lutte contre la bronchiolite existent</a:t>
          </a:r>
          <a:endParaRPr lang="en-US" dirty="0">
            <a:latin typeface="Calibri"/>
            <a:cs typeface="Calibri"/>
          </a:endParaRPr>
        </a:p>
      </dgm:t>
    </dgm:pt>
    <dgm:pt modelId="{97E89A31-ABD7-4343-A5EF-0DBEF93532AE}" type="parTrans" cxnId="{A6F48E5E-DA50-4F94-A197-F99C7E5D8D53}">
      <dgm:prSet/>
      <dgm:spPr/>
      <dgm:t>
        <a:bodyPr/>
        <a:lstStyle/>
        <a:p>
          <a:endParaRPr lang="fr-FR"/>
        </a:p>
      </dgm:t>
    </dgm:pt>
    <dgm:pt modelId="{68ADEC16-F2E0-480F-82D9-7CCF5BF433FA}" type="sibTrans" cxnId="{A6F48E5E-DA50-4F94-A197-F99C7E5D8D53}">
      <dgm:prSet/>
      <dgm:spPr/>
      <dgm:t>
        <a:bodyPr/>
        <a:lstStyle/>
        <a:p>
          <a:endParaRPr lang="en-US"/>
        </a:p>
      </dgm:t>
    </dgm:pt>
    <dgm:pt modelId="{3DB55BB2-2EB2-4070-BF70-AE40FFD9C2D0}">
      <dgm:prSet phldr="0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fr-FR" dirty="0" smtClean="0">
              <a:latin typeface="Calibri"/>
              <a:cs typeface="Calibri"/>
            </a:rPr>
            <a:t>« Expérience naturelle » 2020-2021 : preuve d’efficacité des mesures barrières</a:t>
          </a:r>
          <a:endParaRPr lang="en-US" dirty="0">
            <a:latin typeface="Calibri"/>
            <a:cs typeface="Calibri"/>
          </a:endParaRPr>
        </a:p>
      </dgm:t>
    </dgm:pt>
    <dgm:pt modelId="{22AB95AD-6F85-468F-88A7-2750894CCEBF}" type="parTrans" cxnId="{80759D58-04F6-4DD4-BE2D-40CFED4AFBFE}">
      <dgm:prSet/>
      <dgm:spPr/>
      <dgm:t>
        <a:bodyPr/>
        <a:lstStyle/>
        <a:p>
          <a:endParaRPr lang="fr-FR"/>
        </a:p>
      </dgm:t>
    </dgm:pt>
    <dgm:pt modelId="{A8EFE2BF-9786-42E6-9B68-35ABF6EF6A5C}" type="sibTrans" cxnId="{80759D58-04F6-4DD4-BE2D-40CFED4AFBFE}">
      <dgm:prSet/>
      <dgm:spPr/>
      <dgm:t>
        <a:bodyPr/>
        <a:lstStyle/>
        <a:p>
          <a:endParaRPr lang="en-US"/>
        </a:p>
      </dgm:t>
    </dgm:pt>
    <dgm:pt modelId="{12C60347-9BC3-4FE3-8CBF-CDEAE2251B31}">
      <dgm:prSet/>
      <dgm:spPr/>
      <dgm:t>
        <a:bodyPr/>
        <a:lstStyle/>
        <a:p>
          <a:r>
            <a:rPr lang="fr-FR" smtClean="0">
              <a:latin typeface="Calibri"/>
              <a:cs typeface="Calibri"/>
            </a:rPr>
            <a:t>Atteint principalement enfants &lt;2 ans donc surveillance dans ce groupe</a:t>
          </a:r>
          <a:endParaRPr lang="en-US" dirty="0">
            <a:latin typeface="Calibri"/>
            <a:cs typeface="Calibri"/>
          </a:endParaRPr>
        </a:p>
      </dgm:t>
    </dgm:pt>
    <dgm:pt modelId="{0CD04E7B-9A93-4D44-AADF-8CB691EE3874}" type="parTrans" cxnId="{43AEEFBD-65B7-4131-94DB-B617F09F9843}">
      <dgm:prSet/>
      <dgm:spPr/>
      <dgm:t>
        <a:bodyPr/>
        <a:lstStyle/>
        <a:p>
          <a:endParaRPr lang="fr-FR"/>
        </a:p>
      </dgm:t>
    </dgm:pt>
    <dgm:pt modelId="{A5F09D92-FAAF-4E45-B044-344121919087}" type="sibTrans" cxnId="{43AEEFBD-65B7-4131-94DB-B617F09F9843}">
      <dgm:prSet/>
      <dgm:spPr/>
      <dgm:t>
        <a:bodyPr/>
        <a:lstStyle/>
        <a:p>
          <a:endParaRPr lang="fr-FR"/>
        </a:p>
      </dgm:t>
    </dgm:pt>
    <dgm:pt modelId="{08509F60-5BA3-498A-9338-FB1F204E94D8}">
      <dgm:prSet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Récurrence annuelle, avec émergence précoce en </a:t>
          </a:r>
          <a:r>
            <a:rPr lang="fr-FR" dirty="0" err="1" smtClean="0">
              <a:latin typeface="Calibri"/>
              <a:cs typeface="Calibri"/>
            </a:rPr>
            <a:t>IdF</a:t>
          </a:r>
          <a:r>
            <a:rPr lang="fr-FR" dirty="0" smtClean="0">
              <a:latin typeface="Calibri"/>
              <a:cs typeface="Calibri"/>
            </a:rPr>
            <a:t> (mi-Septembre)</a:t>
          </a:r>
          <a:endParaRPr lang="en-US" dirty="0">
            <a:latin typeface="Calibri"/>
            <a:cs typeface="Calibri"/>
          </a:endParaRPr>
        </a:p>
      </dgm:t>
    </dgm:pt>
    <dgm:pt modelId="{0C1EB08D-6C52-4328-BC18-611295BB4402}" type="parTrans" cxnId="{932CF4B0-47ED-44F4-B73C-A87C95C8607A}">
      <dgm:prSet/>
      <dgm:spPr/>
      <dgm:t>
        <a:bodyPr/>
        <a:lstStyle/>
        <a:p>
          <a:endParaRPr lang="fr-FR"/>
        </a:p>
      </dgm:t>
    </dgm:pt>
    <dgm:pt modelId="{ECDFE3BD-1E57-47CD-AA1D-004BAED124C6}" type="sibTrans" cxnId="{932CF4B0-47ED-44F4-B73C-A87C95C8607A}">
      <dgm:prSet/>
      <dgm:spPr/>
      <dgm:t>
        <a:bodyPr/>
        <a:lstStyle/>
        <a:p>
          <a:endParaRPr lang="fr-FR"/>
        </a:p>
      </dgm:t>
    </dgm:pt>
    <dgm:pt modelId="{4CFCD199-5B04-4121-904F-F373EBE4A75E}">
      <dgm:prSet/>
      <dgm:spPr/>
      <dgm:t>
        <a:bodyPr/>
        <a:lstStyle/>
        <a:p>
          <a:r>
            <a:rPr lang="fr-FR" b="1" smtClean="0">
              <a:latin typeface="Calibri"/>
              <a:cs typeface="Calibri"/>
            </a:rPr>
            <a:t>Densité de population</a:t>
          </a:r>
          <a:r>
            <a:rPr lang="fr-FR" smtClean="0">
              <a:latin typeface="Calibri"/>
              <a:cs typeface="Calibri"/>
            </a:rPr>
            <a:t> en IdF : la plus élevée de l’UE</a:t>
          </a:r>
          <a:endParaRPr lang="en-US" dirty="0">
            <a:latin typeface="Calibri"/>
            <a:cs typeface="Calibri"/>
          </a:endParaRPr>
        </a:p>
      </dgm:t>
    </dgm:pt>
    <dgm:pt modelId="{659297B0-97F3-4EDD-AB45-666A85CF6040}" type="parTrans" cxnId="{1E70C0DC-9476-4ED5-8F7D-F311E1950A08}">
      <dgm:prSet/>
      <dgm:spPr/>
      <dgm:t>
        <a:bodyPr/>
        <a:lstStyle/>
        <a:p>
          <a:endParaRPr lang="fr-FR"/>
        </a:p>
      </dgm:t>
    </dgm:pt>
    <dgm:pt modelId="{7916F0BA-FB06-49C0-8634-1A504FEDFAF3}" type="sibTrans" cxnId="{1E70C0DC-9476-4ED5-8F7D-F311E1950A08}">
      <dgm:prSet/>
      <dgm:spPr/>
      <dgm:t>
        <a:bodyPr/>
        <a:lstStyle/>
        <a:p>
          <a:endParaRPr lang="fr-FR"/>
        </a:p>
      </dgm:t>
    </dgm:pt>
    <dgm:pt modelId="{41D9D70E-D8C5-4FCE-8CD2-AD6108DBF4E1}">
      <dgm:prSet/>
      <dgm:spPr/>
      <dgm:t>
        <a:bodyPr/>
        <a:lstStyle/>
        <a:p>
          <a:r>
            <a:rPr lang="fr-FR" dirty="0" err="1" smtClean="0">
              <a:latin typeface="Calibri"/>
              <a:cs typeface="Calibri"/>
            </a:rPr>
            <a:t>IdF</a:t>
          </a:r>
          <a:r>
            <a:rPr lang="fr-FR" dirty="0" smtClean="0">
              <a:latin typeface="Calibri"/>
              <a:cs typeface="Calibri"/>
            </a:rPr>
            <a:t> a la plus </a:t>
          </a:r>
          <a:r>
            <a:rPr lang="fr-FR" b="1" dirty="0" smtClean="0">
              <a:latin typeface="Calibri"/>
              <a:cs typeface="Calibri"/>
            </a:rPr>
            <a:t>forte natalité </a:t>
          </a:r>
          <a:r>
            <a:rPr lang="fr-FR" dirty="0" smtClean="0">
              <a:latin typeface="Calibri"/>
              <a:cs typeface="Calibri"/>
            </a:rPr>
            <a:t>de Métropole</a:t>
          </a:r>
          <a:endParaRPr lang="en-US" dirty="0">
            <a:latin typeface="Calibri"/>
            <a:cs typeface="Calibri"/>
          </a:endParaRPr>
        </a:p>
      </dgm:t>
    </dgm:pt>
    <dgm:pt modelId="{0DAF1779-BE8E-4680-9E97-152782743C6E}" type="parTrans" cxnId="{D359ADA6-DCB7-45AA-899D-F29C8BDA3627}">
      <dgm:prSet/>
      <dgm:spPr/>
      <dgm:t>
        <a:bodyPr/>
        <a:lstStyle/>
        <a:p>
          <a:endParaRPr lang="fr-FR"/>
        </a:p>
      </dgm:t>
    </dgm:pt>
    <dgm:pt modelId="{01E11210-396B-42EF-AF15-FB0DDB0F1333}" type="sibTrans" cxnId="{D359ADA6-DCB7-45AA-899D-F29C8BDA3627}">
      <dgm:prSet/>
      <dgm:spPr/>
      <dgm:t>
        <a:bodyPr/>
        <a:lstStyle/>
        <a:p>
          <a:endParaRPr lang="fr-FR"/>
        </a:p>
      </dgm:t>
    </dgm:pt>
    <dgm:pt modelId="{76C8976F-17F5-4984-9FD7-B4EE3E45B5EE}">
      <dgm:prSet/>
      <dgm:spPr/>
      <dgm:t>
        <a:bodyPr/>
        <a:lstStyle/>
        <a:p>
          <a:r>
            <a:rPr lang="fr-FR" smtClean="0">
              <a:latin typeface="Calibri"/>
              <a:cs typeface="Calibri"/>
            </a:rPr>
            <a:t>161 200 naissances en IdF en 2022 (22,3% des 723 000 en France)</a:t>
          </a:r>
          <a:endParaRPr lang="en-US" dirty="0">
            <a:latin typeface="Calibri"/>
            <a:cs typeface="Calibri"/>
          </a:endParaRPr>
        </a:p>
      </dgm:t>
    </dgm:pt>
    <dgm:pt modelId="{3053CE87-0B0E-42E4-B89B-FAB8A6E49A28}" type="parTrans" cxnId="{BAD0369E-E97B-44C2-9DF3-57433314499C}">
      <dgm:prSet/>
      <dgm:spPr/>
      <dgm:t>
        <a:bodyPr/>
        <a:lstStyle/>
        <a:p>
          <a:endParaRPr lang="fr-FR"/>
        </a:p>
      </dgm:t>
    </dgm:pt>
    <dgm:pt modelId="{F552C8B0-18D1-4F08-B1E1-122D2A8999E2}" type="sibTrans" cxnId="{BAD0369E-E97B-44C2-9DF3-57433314499C}">
      <dgm:prSet/>
      <dgm:spPr/>
      <dgm:t>
        <a:bodyPr/>
        <a:lstStyle/>
        <a:p>
          <a:endParaRPr lang="fr-FR"/>
        </a:p>
      </dgm:t>
    </dgm:pt>
    <dgm:pt modelId="{3DE4EDD1-A47B-437A-9646-F50D4406154C}">
      <dgm:prSet/>
      <dgm:spPr/>
      <dgm:t>
        <a:bodyPr/>
        <a:lstStyle/>
        <a:p>
          <a:r>
            <a:rPr lang="fr-FR" smtClean="0">
              <a:latin typeface="Calibri"/>
              <a:cs typeface="Calibri"/>
            </a:rPr>
            <a:t>Indicateur conjoncturel de fécondité (ICF) </a:t>
          </a:r>
          <a:endParaRPr lang="en-US" dirty="0">
            <a:latin typeface="Calibri"/>
            <a:cs typeface="Calibri"/>
          </a:endParaRPr>
        </a:p>
      </dgm:t>
    </dgm:pt>
    <dgm:pt modelId="{9ADC21C1-2F6D-4EB3-BADC-E6139D537CE0}" type="parTrans" cxnId="{4C653BA4-788F-4F94-B076-BB59FCAF218C}">
      <dgm:prSet/>
      <dgm:spPr/>
      <dgm:t>
        <a:bodyPr/>
        <a:lstStyle/>
        <a:p>
          <a:endParaRPr lang="fr-FR"/>
        </a:p>
      </dgm:t>
    </dgm:pt>
    <dgm:pt modelId="{36AD5828-3B3F-4DA2-8DF6-815B7FF26123}" type="sibTrans" cxnId="{4C653BA4-788F-4F94-B076-BB59FCAF218C}">
      <dgm:prSet/>
      <dgm:spPr/>
      <dgm:t>
        <a:bodyPr/>
        <a:lstStyle/>
        <a:p>
          <a:endParaRPr lang="fr-FR"/>
        </a:p>
      </dgm:t>
    </dgm:pt>
    <dgm:pt modelId="{FCEEAA6F-B51A-4D4C-8E31-D8579874C69D}">
      <dgm:prSet/>
      <dgm:spPr/>
      <dgm:t>
        <a:bodyPr/>
        <a:lstStyle/>
        <a:p>
          <a:r>
            <a:rPr lang="fr-FR" smtClean="0">
              <a:latin typeface="Calibri"/>
              <a:cs typeface="Calibri"/>
            </a:rPr>
            <a:t>en IdF: 1,81 enfant par femme (après PACA)</a:t>
          </a:r>
          <a:endParaRPr lang="en-US" dirty="0">
            <a:latin typeface="Calibri"/>
            <a:cs typeface="Calibri"/>
          </a:endParaRPr>
        </a:p>
      </dgm:t>
    </dgm:pt>
    <dgm:pt modelId="{2909B7A0-3C32-4350-BC97-30ED752663F3}" type="parTrans" cxnId="{8B6868D7-CBF2-453A-88B5-3BB17EEFAADA}">
      <dgm:prSet/>
      <dgm:spPr/>
      <dgm:t>
        <a:bodyPr/>
        <a:lstStyle/>
        <a:p>
          <a:endParaRPr lang="fr-FR"/>
        </a:p>
      </dgm:t>
    </dgm:pt>
    <dgm:pt modelId="{E12BBCBC-A70B-4C86-88FB-7BC6854B16FB}" type="sibTrans" cxnId="{8B6868D7-CBF2-453A-88B5-3BB17EEFAADA}">
      <dgm:prSet/>
      <dgm:spPr/>
      <dgm:t>
        <a:bodyPr/>
        <a:lstStyle/>
        <a:p>
          <a:endParaRPr lang="fr-FR"/>
        </a:p>
      </dgm:t>
    </dgm:pt>
    <dgm:pt modelId="{93F62388-7C83-4566-B526-13EBD40119C4}">
      <dgm:prSet/>
      <dgm:spPr/>
      <dgm:t>
        <a:bodyPr/>
        <a:lstStyle/>
        <a:p>
          <a:r>
            <a:rPr lang="fr-FR" smtClean="0">
              <a:latin typeface="Calibri"/>
              <a:cs typeface="Calibri"/>
            </a:rPr>
            <a:t>En Métropole (IdF inclus): 1,76 enfant par femme</a:t>
          </a:r>
          <a:endParaRPr lang="en-US" dirty="0">
            <a:latin typeface="Calibri"/>
            <a:cs typeface="Calibri"/>
          </a:endParaRPr>
        </a:p>
      </dgm:t>
    </dgm:pt>
    <dgm:pt modelId="{873EE3DE-6810-45F8-8D6F-3746012F5928}" type="parTrans" cxnId="{EB07E704-DF2D-4438-B4AD-319EE1D0706D}">
      <dgm:prSet/>
      <dgm:spPr/>
      <dgm:t>
        <a:bodyPr/>
        <a:lstStyle/>
        <a:p>
          <a:endParaRPr lang="fr-FR"/>
        </a:p>
      </dgm:t>
    </dgm:pt>
    <dgm:pt modelId="{11F94AAB-9D1D-4001-81A0-44F5AA9CBBA3}" type="sibTrans" cxnId="{EB07E704-DF2D-4438-B4AD-319EE1D0706D}">
      <dgm:prSet/>
      <dgm:spPr/>
      <dgm:t>
        <a:bodyPr/>
        <a:lstStyle/>
        <a:p>
          <a:endParaRPr lang="fr-FR"/>
        </a:p>
      </dgm:t>
    </dgm:pt>
    <dgm:pt modelId="{23406AC8-77A0-4FF9-9F64-AC6728951621}">
      <dgm:prSet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Hors Paris, même (difficultés d’) </a:t>
          </a:r>
          <a:r>
            <a:rPr lang="fr-FR" b="1" dirty="0" smtClean="0">
              <a:latin typeface="Calibri"/>
              <a:cs typeface="Calibri"/>
            </a:rPr>
            <a:t>accès aux soins </a:t>
          </a:r>
          <a:r>
            <a:rPr lang="fr-FR" dirty="0" smtClean="0">
              <a:latin typeface="Calibri"/>
              <a:cs typeface="Calibri"/>
            </a:rPr>
            <a:t>en </a:t>
          </a:r>
          <a:r>
            <a:rPr lang="fr-FR" dirty="0" err="1" smtClean="0">
              <a:latin typeface="Calibri"/>
              <a:cs typeface="Calibri"/>
            </a:rPr>
            <a:t>IdF</a:t>
          </a:r>
          <a:r>
            <a:rPr lang="fr-FR" dirty="0" smtClean="0">
              <a:latin typeface="Calibri"/>
              <a:cs typeface="Calibri"/>
            </a:rPr>
            <a:t> qu’ailleurs en Métropole</a:t>
          </a:r>
          <a:endParaRPr lang="en-US" dirty="0">
            <a:latin typeface="Calibri"/>
            <a:cs typeface="Calibri"/>
          </a:endParaRPr>
        </a:p>
      </dgm:t>
    </dgm:pt>
    <dgm:pt modelId="{6F548934-6908-4742-A9DE-BB872D3DCA62}" type="parTrans" cxnId="{F3E74663-DEC3-45CC-B08D-F8CD0CEE7D3F}">
      <dgm:prSet/>
      <dgm:spPr/>
      <dgm:t>
        <a:bodyPr/>
        <a:lstStyle/>
        <a:p>
          <a:endParaRPr lang="fr-FR"/>
        </a:p>
      </dgm:t>
    </dgm:pt>
    <dgm:pt modelId="{F3E66477-A7E6-4B05-A375-ED2A49D422B0}" type="sibTrans" cxnId="{F3E74663-DEC3-45CC-B08D-F8CD0CEE7D3F}">
      <dgm:prSet/>
      <dgm:spPr/>
      <dgm:t>
        <a:bodyPr/>
        <a:lstStyle/>
        <a:p>
          <a:endParaRPr lang="fr-FR"/>
        </a:p>
      </dgm:t>
    </dgm:pt>
    <dgm:pt modelId="{F21F9C2D-7CD4-4A7F-898A-C2C26BCCB07B}">
      <dgm:prSet/>
      <dgm:spPr/>
      <dgm:t>
        <a:bodyPr/>
        <a:lstStyle/>
        <a:p>
          <a:r>
            <a:rPr lang="fr-FR" dirty="0" smtClean="0">
              <a:latin typeface="Calibri"/>
              <a:cs typeface="Calibri"/>
            </a:rPr>
            <a:t>Autres moyens de prévention prometteurs, progressivement mis à disposition</a:t>
          </a:r>
          <a:endParaRPr lang="en-US" dirty="0">
            <a:latin typeface="Calibri"/>
            <a:cs typeface="Calibri"/>
          </a:endParaRPr>
        </a:p>
      </dgm:t>
    </dgm:pt>
    <dgm:pt modelId="{643B62B7-31B2-4244-B7EB-C1F6CB8133A2}" type="parTrans" cxnId="{7649A440-904F-4880-9798-4EDFEF5A6AD8}">
      <dgm:prSet/>
      <dgm:spPr/>
      <dgm:t>
        <a:bodyPr/>
        <a:lstStyle/>
        <a:p>
          <a:endParaRPr lang="fr-FR"/>
        </a:p>
      </dgm:t>
    </dgm:pt>
    <dgm:pt modelId="{5B8A4DFE-C5D2-403E-94AC-EF4E034CDBA2}" type="sibTrans" cxnId="{7649A440-904F-4880-9798-4EDFEF5A6AD8}">
      <dgm:prSet/>
      <dgm:spPr/>
      <dgm:t>
        <a:bodyPr/>
        <a:lstStyle/>
        <a:p>
          <a:endParaRPr lang="fr-FR"/>
        </a:p>
      </dgm:t>
    </dgm:pt>
    <dgm:pt modelId="{7148C672-9A08-432B-8B1B-016C823F03D6}">
      <dgm:prSet phldr="0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fr-FR" dirty="0" smtClean="0">
              <a:latin typeface="Calibri"/>
              <a:cs typeface="Calibri"/>
            </a:rPr>
            <a:t>dans un contexte draconien (</a:t>
          </a:r>
          <a:r>
            <a:rPr lang="fr-FR" dirty="0" err="1" smtClean="0">
              <a:latin typeface="Calibri"/>
              <a:cs typeface="Calibri"/>
            </a:rPr>
            <a:t>Covid</a:t>
          </a:r>
          <a:r>
            <a:rPr lang="fr-FR" dirty="0" smtClean="0">
              <a:latin typeface="Calibri"/>
              <a:cs typeface="Calibri"/>
            </a:rPr>
            <a:t>) </a:t>
          </a:r>
          <a:endParaRPr lang="en-US" dirty="0">
            <a:latin typeface="Calibri"/>
            <a:cs typeface="Calibri"/>
          </a:endParaRPr>
        </a:p>
      </dgm:t>
    </dgm:pt>
    <dgm:pt modelId="{0C085BDC-2719-41B0-BA41-76BE14A58BE8}" type="parTrans" cxnId="{0DFCD158-283C-4782-AFFA-8FE169ED3B54}">
      <dgm:prSet/>
      <dgm:spPr/>
      <dgm:t>
        <a:bodyPr/>
        <a:lstStyle/>
        <a:p>
          <a:endParaRPr lang="fr-FR"/>
        </a:p>
      </dgm:t>
    </dgm:pt>
    <dgm:pt modelId="{CDEF2391-25B7-43C6-8BE8-4F6AB5A0ACA6}" type="sibTrans" cxnId="{0DFCD158-283C-4782-AFFA-8FE169ED3B54}">
      <dgm:prSet/>
      <dgm:spPr/>
      <dgm:t>
        <a:bodyPr/>
        <a:lstStyle/>
        <a:p>
          <a:endParaRPr lang="fr-FR"/>
        </a:p>
      </dgm:t>
    </dgm:pt>
    <dgm:pt modelId="{40D3B70D-442A-4725-9620-A2D240BDF150}">
      <dgm:prSet phldr="0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fr-FR" dirty="0" smtClean="0">
              <a:latin typeface="Calibri"/>
              <a:cs typeface="Calibri"/>
            </a:rPr>
            <a:t>à implémenter hors hôpital</a:t>
          </a:r>
          <a:endParaRPr lang="en-US" dirty="0">
            <a:latin typeface="Calibri"/>
            <a:cs typeface="Calibri"/>
          </a:endParaRPr>
        </a:p>
      </dgm:t>
    </dgm:pt>
    <dgm:pt modelId="{9E3BE942-49B6-46B5-95B4-685016A55AE8}" type="parTrans" cxnId="{2E94AC2B-13B4-4961-A587-3D5BE32E7754}">
      <dgm:prSet/>
      <dgm:spPr/>
      <dgm:t>
        <a:bodyPr/>
        <a:lstStyle/>
        <a:p>
          <a:endParaRPr lang="fr-FR"/>
        </a:p>
      </dgm:t>
    </dgm:pt>
    <dgm:pt modelId="{BE70FF7C-DA79-40C0-805C-89AEAAAF1146}" type="sibTrans" cxnId="{2E94AC2B-13B4-4961-A587-3D5BE32E7754}">
      <dgm:prSet/>
      <dgm:spPr/>
      <dgm:t>
        <a:bodyPr/>
        <a:lstStyle/>
        <a:p>
          <a:endParaRPr lang="fr-FR"/>
        </a:p>
      </dgm:t>
    </dgm:pt>
    <dgm:pt modelId="{E5DCBCED-CE4E-44B0-BBC1-46F23301BB47}" type="pres">
      <dgm:prSet presAssocID="{0BF27E43-DF7F-4E40-85B1-1D61684B6A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4C3028-CD80-4275-9E87-4A3AF5AED077}" type="pres">
      <dgm:prSet presAssocID="{E8FAC86A-9288-4597-A9B6-8511CAF4101C}" presName="composite" presStyleCnt="0"/>
      <dgm:spPr/>
    </dgm:pt>
    <dgm:pt modelId="{4A62741B-6BB9-4455-97A1-338F82D0BCFD}" type="pres">
      <dgm:prSet presAssocID="{E8FAC86A-9288-4597-A9B6-8511CAF410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5BC734-0FD1-4B80-9885-586CE61F946B}" type="pres">
      <dgm:prSet presAssocID="{E8FAC86A-9288-4597-A9B6-8511CAF4101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E22BFA-9419-49F2-B2BC-08A6BF229CA2}" type="pres">
      <dgm:prSet presAssocID="{38DC57F5-F181-491F-A868-14AA66D294B2}" presName="space" presStyleCnt="0"/>
      <dgm:spPr/>
    </dgm:pt>
    <dgm:pt modelId="{9BF7986B-D57A-405E-857C-28B5ABBE97E9}" type="pres">
      <dgm:prSet presAssocID="{5361D78F-5036-4696-8A39-70D825611131}" presName="composite" presStyleCnt="0"/>
      <dgm:spPr/>
    </dgm:pt>
    <dgm:pt modelId="{ABA21414-1829-41ED-9C6D-41FE45B24169}" type="pres">
      <dgm:prSet presAssocID="{5361D78F-5036-4696-8A39-70D825611131}" presName="parTx" presStyleLbl="alignNode1" presStyleIdx="1" presStyleCnt="3" custLinFactNeighborX="-2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0595C4-A3A1-484F-92D0-741CA40BF3B2}" type="pres">
      <dgm:prSet presAssocID="{5361D78F-5036-4696-8A39-70D825611131}" presName="desTx" presStyleLbl="alignAccFollowNode1" presStyleIdx="1" presStyleCnt="3" custLinFactNeighborX="-26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3F4C3-E9B9-48D0-BD26-C9FDC8C3ABBC}" type="pres">
      <dgm:prSet presAssocID="{563C6566-9615-4538-9F74-BAA6272061C0}" presName="space" presStyleCnt="0"/>
      <dgm:spPr/>
    </dgm:pt>
    <dgm:pt modelId="{C9261CB4-5C8E-4641-8A78-A2EF21AE504E}" type="pres">
      <dgm:prSet presAssocID="{51648666-C4BC-4FFC-A763-B5414A6AB206}" presName="composite" presStyleCnt="0"/>
      <dgm:spPr/>
    </dgm:pt>
    <dgm:pt modelId="{724CD87E-1597-46F6-BC64-FE03B8819449}" type="pres">
      <dgm:prSet presAssocID="{51648666-C4BC-4FFC-A763-B5414A6AB206}" presName="parTx" presStyleLbl="alignNode1" presStyleIdx="2" presStyleCnt="3" custLinFactNeighborX="-46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ADD52-0210-4C09-91FF-2143E6072163}" type="pres">
      <dgm:prSet presAssocID="{51648666-C4BC-4FFC-A763-B5414A6AB206}" presName="desTx" presStyleLbl="alignAccFollowNode1" presStyleIdx="2" presStyleCnt="3" custLinFactNeighborX="-46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27D472-E491-4310-BD26-89782D88DDF8}" type="presOf" srcId="{93F62388-7C83-4566-B526-13EBD40119C4}" destId="{820595C4-A3A1-484F-92D0-741CA40BF3B2}" srcOrd="0" destOrd="6" presId="urn:microsoft.com/office/officeart/2005/8/layout/hList1"/>
    <dgm:cxn modelId="{E3E9B319-BA59-4CD6-8489-530D134ED32A}" type="presOf" srcId="{4CFCD199-5B04-4121-904F-F373EBE4A75E}" destId="{820595C4-A3A1-484F-92D0-741CA40BF3B2}" srcOrd="0" destOrd="1" presId="urn:microsoft.com/office/officeart/2005/8/layout/hList1"/>
    <dgm:cxn modelId="{F3E74663-DEC3-45CC-B08D-F8CD0CEE7D3F}" srcId="{5361D78F-5036-4696-8A39-70D825611131}" destId="{23406AC8-77A0-4FF9-9F64-AC6728951621}" srcOrd="3" destOrd="0" parTransId="{6F548934-6908-4742-A9DE-BB872D3DCA62}" sibTransId="{F3E66477-A7E6-4B05-A375-ED2A49D422B0}"/>
    <dgm:cxn modelId="{8CDF0DF1-7EE3-436D-97DC-1778082556F9}" type="presOf" srcId="{69D26C73-49C1-4A83-95BB-F90756456BC5}" destId="{5A5BC734-0FD1-4B80-9885-586CE61F946B}" srcOrd="0" destOrd="0" presId="urn:microsoft.com/office/officeart/2005/8/layout/hList1"/>
    <dgm:cxn modelId="{0DFCD158-283C-4782-AFFA-8FE169ED3B54}" srcId="{3DB55BB2-2EB2-4070-BF70-AE40FFD9C2D0}" destId="{7148C672-9A08-432B-8B1B-016C823F03D6}" srcOrd="0" destOrd="0" parTransId="{0C085BDC-2719-41B0-BA41-76BE14A58BE8}" sibTransId="{CDEF2391-25B7-43C6-8BE8-4F6AB5A0ACA6}"/>
    <dgm:cxn modelId="{BCC63C82-E0D8-421A-986A-F34F81C302A7}" type="presOf" srcId="{FCEEAA6F-B51A-4D4C-8E31-D8579874C69D}" destId="{820595C4-A3A1-484F-92D0-741CA40BF3B2}" srcOrd="0" destOrd="5" presId="urn:microsoft.com/office/officeart/2005/8/layout/hList1"/>
    <dgm:cxn modelId="{7273C2BC-0FBD-4F8F-BA0F-904FFE79F6B5}" type="presOf" srcId="{5361D78F-5036-4696-8A39-70D825611131}" destId="{ABA21414-1829-41ED-9C6D-41FE45B24169}" srcOrd="0" destOrd="0" presId="urn:microsoft.com/office/officeart/2005/8/layout/hList1"/>
    <dgm:cxn modelId="{E9CCC4F7-F63B-416B-B3F1-A2E16903E503}" type="presOf" srcId="{0BF27E43-DF7F-4E40-85B1-1D61684B6A2B}" destId="{E5DCBCED-CE4E-44B0-BBC1-46F23301BB47}" srcOrd="0" destOrd="0" presId="urn:microsoft.com/office/officeart/2005/8/layout/hList1"/>
    <dgm:cxn modelId="{932CF4B0-47ED-44F4-B73C-A87C95C8607A}" srcId="{E8FAC86A-9288-4597-A9B6-8511CAF4101C}" destId="{08509F60-5BA3-498A-9338-FB1F204E94D8}" srcOrd="2" destOrd="0" parTransId="{0C1EB08D-6C52-4328-BC18-611295BB4402}" sibTransId="{ECDFE3BD-1E57-47CD-AA1D-004BAED124C6}"/>
    <dgm:cxn modelId="{618FCAB9-DEA4-40F0-B7FB-1B7BA098A88E}" srcId="{E8FAC86A-9288-4597-A9B6-8511CAF4101C}" destId="{69D26C73-49C1-4A83-95BB-F90756456BC5}" srcOrd="0" destOrd="0" parTransId="{F7FBCA6B-B70D-4CEB-8283-7916F9E604BE}" sibTransId="{91149644-466F-4376-9681-750573067C02}"/>
    <dgm:cxn modelId="{E35DEF96-8466-443B-983C-E946FE495DDC}" type="presOf" srcId="{12C60347-9BC3-4FE3-8CBF-CDEAE2251B31}" destId="{5A5BC734-0FD1-4B80-9885-586CE61F946B}" srcOrd="0" destOrd="1" presId="urn:microsoft.com/office/officeart/2005/8/layout/hList1"/>
    <dgm:cxn modelId="{EB07E704-DF2D-4438-B4AD-319EE1D0706D}" srcId="{3DE4EDD1-A47B-437A-9646-F50D4406154C}" destId="{93F62388-7C83-4566-B526-13EBD40119C4}" srcOrd="1" destOrd="0" parTransId="{873EE3DE-6810-45F8-8D6F-3746012F5928}" sibTransId="{11F94AAB-9D1D-4001-81A0-44F5AA9CBBA3}"/>
    <dgm:cxn modelId="{A6F48E5E-DA50-4F94-A197-F99C7E5D8D53}" srcId="{0BF27E43-DF7F-4E40-85B1-1D61684B6A2B}" destId="{51648666-C4BC-4FFC-A763-B5414A6AB206}" srcOrd="2" destOrd="0" parTransId="{97E89A31-ABD7-4343-A5EF-0DBEF93532AE}" sibTransId="{68ADEC16-F2E0-480F-82D9-7CCF5BF433FA}"/>
    <dgm:cxn modelId="{D359ADA6-DCB7-45AA-899D-F29C8BDA3627}" srcId="{5361D78F-5036-4696-8A39-70D825611131}" destId="{41D9D70E-D8C5-4FCE-8CD2-AD6108DBF4E1}" srcOrd="2" destOrd="0" parTransId="{0DAF1779-BE8E-4680-9E97-152782743C6E}" sibTransId="{01E11210-396B-42EF-AF15-FB0DDB0F1333}"/>
    <dgm:cxn modelId="{F6FBCF62-A7B5-428B-9A6C-22FC4D534427}" type="presOf" srcId="{08509F60-5BA3-498A-9338-FB1F204E94D8}" destId="{5A5BC734-0FD1-4B80-9885-586CE61F946B}" srcOrd="0" destOrd="2" presId="urn:microsoft.com/office/officeart/2005/8/layout/hList1"/>
    <dgm:cxn modelId="{4C653BA4-788F-4F94-B076-BB59FCAF218C}" srcId="{41D9D70E-D8C5-4FCE-8CD2-AD6108DBF4E1}" destId="{3DE4EDD1-A47B-437A-9646-F50D4406154C}" srcOrd="1" destOrd="0" parTransId="{9ADC21C1-2F6D-4EB3-BADC-E6139D537CE0}" sibTransId="{36AD5828-3B3F-4DA2-8DF6-815B7FF26123}"/>
    <dgm:cxn modelId="{034579C9-78E6-4F85-9C32-61762E029281}" type="presOf" srcId="{E8FAC86A-9288-4597-A9B6-8511CAF4101C}" destId="{4A62741B-6BB9-4455-97A1-338F82D0BCFD}" srcOrd="0" destOrd="0" presId="urn:microsoft.com/office/officeart/2005/8/layout/hList1"/>
    <dgm:cxn modelId="{43AEEFBD-65B7-4131-94DB-B617F09F9843}" srcId="{E8FAC86A-9288-4597-A9B6-8511CAF4101C}" destId="{12C60347-9BC3-4FE3-8CBF-CDEAE2251B31}" srcOrd="1" destOrd="0" parTransId="{0CD04E7B-9A93-4D44-AADF-8CB691EE3874}" sibTransId="{A5F09D92-FAAF-4E45-B044-344121919087}"/>
    <dgm:cxn modelId="{809EFC2D-48FA-4041-9328-EFFCDF23B1AD}" type="presOf" srcId="{3DB55BB2-2EB2-4070-BF70-AE40FFD9C2D0}" destId="{DFEADD52-0210-4C09-91FF-2143E6072163}" srcOrd="0" destOrd="0" presId="urn:microsoft.com/office/officeart/2005/8/layout/hList1"/>
    <dgm:cxn modelId="{AD72E64D-1D0B-40D4-B1BD-10406F960077}" srcId="{5361D78F-5036-4696-8A39-70D825611131}" destId="{1E2888DE-3A9A-4CDF-8972-4D6A6533AA0F}" srcOrd="0" destOrd="0" parTransId="{1C365FF1-D92E-428F-A821-3873D9353F46}" sibTransId="{4B4B659C-D5D2-4730-951C-527EDC553FA9}"/>
    <dgm:cxn modelId="{71BC0487-D9EF-45D3-B0AB-F2693B851C79}" srcId="{0BF27E43-DF7F-4E40-85B1-1D61684B6A2B}" destId="{5361D78F-5036-4696-8A39-70D825611131}" srcOrd="1" destOrd="0" parTransId="{E532A2BB-54FE-4615-AE82-1F9542B113F2}" sibTransId="{563C6566-9615-4538-9F74-BAA6272061C0}"/>
    <dgm:cxn modelId="{2E94AC2B-13B4-4961-A587-3D5BE32E7754}" srcId="{3DB55BB2-2EB2-4070-BF70-AE40FFD9C2D0}" destId="{40D3B70D-442A-4725-9620-A2D240BDF150}" srcOrd="1" destOrd="0" parTransId="{9E3BE942-49B6-46B5-95B4-685016A55AE8}" sibTransId="{BE70FF7C-DA79-40C0-805C-89AEAAAF1146}"/>
    <dgm:cxn modelId="{1E70C0DC-9476-4ED5-8F7D-F311E1950A08}" srcId="{5361D78F-5036-4696-8A39-70D825611131}" destId="{4CFCD199-5B04-4121-904F-F373EBE4A75E}" srcOrd="1" destOrd="0" parTransId="{659297B0-97F3-4EDD-AB45-666A85CF6040}" sibTransId="{7916F0BA-FB06-49C0-8634-1A504FEDFAF3}"/>
    <dgm:cxn modelId="{8AC3C48B-48BE-4EBF-BDD1-1C2AEFE149C2}" type="presOf" srcId="{41D9D70E-D8C5-4FCE-8CD2-AD6108DBF4E1}" destId="{820595C4-A3A1-484F-92D0-741CA40BF3B2}" srcOrd="0" destOrd="2" presId="urn:microsoft.com/office/officeart/2005/8/layout/hList1"/>
    <dgm:cxn modelId="{BAD0369E-E97B-44C2-9DF3-57433314499C}" srcId="{41D9D70E-D8C5-4FCE-8CD2-AD6108DBF4E1}" destId="{76C8976F-17F5-4984-9FD7-B4EE3E45B5EE}" srcOrd="0" destOrd="0" parTransId="{3053CE87-0B0E-42E4-B89B-FAB8A6E49A28}" sibTransId="{F552C8B0-18D1-4F08-B1E1-122D2A8999E2}"/>
    <dgm:cxn modelId="{7649A440-904F-4880-9798-4EDFEF5A6AD8}" srcId="{51648666-C4BC-4FFC-A763-B5414A6AB206}" destId="{F21F9C2D-7CD4-4A7F-898A-C2C26BCCB07B}" srcOrd="1" destOrd="0" parTransId="{643B62B7-31B2-4244-B7EB-C1F6CB8133A2}" sibTransId="{5B8A4DFE-C5D2-403E-94AC-EF4E034CDBA2}"/>
    <dgm:cxn modelId="{9B2D62CC-F4FE-46BA-944C-53311715D668}" type="presOf" srcId="{51648666-C4BC-4FFC-A763-B5414A6AB206}" destId="{724CD87E-1597-46F6-BC64-FE03B8819449}" srcOrd="0" destOrd="0" presId="urn:microsoft.com/office/officeart/2005/8/layout/hList1"/>
    <dgm:cxn modelId="{C406E769-6158-441D-AF3F-F247D5457A75}" srcId="{0BF27E43-DF7F-4E40-85B1-1D61684B6A2B}" destId="{E8FAC86A-9288-4597-A9B6-8511CAF4101C}" srcOrd="0" destOrd="0" parTransId="{02809290-595A-49FB-90E2-44D50B19D55C}" sibTransId="{38DC57F5-F181-491F-A868-14AA66D294B2}"/>
    <dgm:cxn modelId="{3C5189EF-5C01-441F-999A-AEE3AFD4D13A}" type="presOf" srcId="{1E2888DE-3A9A-4CDF-8972-4D6A6533AA0F}" destId="{820595C4-A3A1-484F-92D0-741CA40BF3B2}" srcOrd="0" destOrd="0" presId="urn:microsoft.com/office/officeart/2005/8/layout/hList1"/>
    <dgm:cxn modelId="{9AF9B8D6-5D96-4111-BFD5-2233C4D20383}" type="presOf" srcId="{7148C672-9A08-432B-8B1B-016C823F03D6}" destId="{DFEADD52-0210-4C09-91FF-2143E6072163}" srcOrd="0" destOrd="1" presId="urn:microsoft.com/office/officeart/2005/8/layout/hList1"/>
    <dgm:cxn modelId="{B4FDDF48-599A-4D97-A7E4-E69A166FF7B8}" type="presOf" srcId="{3DE4EDD1-A47B-437A-9646-F50D4406154C}" destId="{820595C4-A3A1-484F-92D0-741CA40BF3B2}" srcOrd="0" destOrd="4" presId="urn:microsoft.com/office/officeart/2005/8/layout/hList1"/>
    <dgm:cxn modelId="{80759D58-04F6-4DD4-BE2D-40CFED4AFBFE}" srcId="{51648666-C4BC-4FFC-A763-B5414A6AB206}" destId="{3DB55BB2-2EB2-4070-BF70-AE40FFD9C2D0}" srcOrd="0" destOrd="0" parTransId="{22AB95AD-6F85-468F-88A7-2750894CCEBF}" sibTransId="{A8EFE2BF-9786-42E6-9B68-35ABF6EF6A5C}"/>
    <dgm:cxn modelId="{4036E40D-B3F6-47DB-8805-324C824A5352}" type="presOf" srcId="{40D3B70D-442A-4725-9620-A2D240BDF150}" destId="{DFEADD52-0210-4C09-91FF-2143E6072163}" srcOrd="0" destOrd="2" presId="urn:microsoft.com/office/officeart/2005/8/layout/hList1"/>
    <dgm:cxn modelId="{8603EFF9-BA67-48D8-941C-D286EEEF1E31}" type="presOf" srcId="{F21F9C2D-7CD4-4A7F-898A-C2C26BCCB07B}" destId="{DFEADD52-0210-4C09-91FF-2143E6072163}" srcOrd="0" destOrd="3" presId="urn:microsoft.com/office/officeart/2005/8/layout/hList1"/>
    <dgm:cxn modelId="{ACB87A38-8A51-42A7-BCF2-B16C96E12E4A}" type="presOf" srcId="{76C8976F-17F5-4984-9FD7-B4EE3E45B5EE}" destId="{820595C4-A3A1-484F-92D0-741CA40BF3B2}" srcOrd="0" destOrd="3" presId="urn:microsoft.com/office/officeart/2005/8/layout/hList1"/>
    <dgm:cxn modelId="{8B6868D7-CBF2-453A-88B5-3BB17EEFAADA}" srcId="{3DE4EDD1-A47B-437A-9646-F50D4406154C}" destId="{FCEEAA6F-B51A-4D4C-8E31-D8579874C69D}" srcOrd="0" destOrd="0" parTransId="{2909B7A0-3C32-4350-BC97-30ED752663F3}" sibTransId="{E12BBCBC-A70B-4C86-88FB-7BC6854B16FB}"/>
    <dgm:cxn modelId="{325C72E4-16E9-4596-B9FA-8D48FCA20588}" type="presOf" srcId="{23406AC8-77A0-4FF9-9F64-AC6728951621}" destId="{820595C4-A3A1-484F-92D0-741CA40BF3B2}" srcOrd="0" destOrd="7" presId="urn:microsoft.com/office/officeart/2005/8/layout/hList1"/>
    <dgm:cxn modelId="{0512EFED-D1FC-43A6-968B-50A3D31D2C65}" type="presParOf" srcId="{E5DCBCED-CE4E-44B0-BBC1-46F23301BB47}" destId="{024C3028-CD80-4275-9E87-4A3AF5AED077}" srcOrd="0" destOrd="0" presId="urn:microsoft.com/office/officeart/2005/8/layout/hList1"/>
    <dgm:cxn modelId="{3F3EAB00-F38C-49F9-A425-E5231D65E8CF}" type="presParOf" srcId="{024C3028-CD80-4275-9E87-4A3AF5AED077}" destId="{4A62741B-6BB9-4455-97A1-338F82D0BCFD}" srcOrd="0" destOrd="0" presId="urn:microsoft.com/office/officeart/2005/8/layout/hList1"/>
    <dgm:cxn modelId="{5E3E600D-659A-4551-A426-F132EAB96B05}" type="presParOf" srcId="{024C3028-CD80-4275-9E87-4A3AF5AED077}" destId="{5A5BC734-0FD1-4B80-9885-586CE61F946B}" srcOrd="1" destOrd="0" presId="urn:microsoft.com/office/officeart/2005/8/layout/hList1"/>
    <dgm:cxn modelId="{8F4128D7-4163-49FA-8527-B81CD4E8450C}" type="presParOf" srcId="{E5DCBCED-CE4E-44B0-BBC1-46F23301BB47}" destId="{BFE22BFA-9419-49F2-B2BC-08A6BF229CA2}" srcOrd="1" destOrd="0" presId="urn:microsoft.com/office/officeart/2005/8/layout/hList1"/>
    <dgm:cxn modelId="{4600A763-4443-471A-936B-EF86A679B7F2}" type="presParOf" srcId="{E5DCBCED-CE4E-44B0-BBC1-46F23301BB47}" destId="{9BF7986B-D57A-405E-857C-28B5ABBE97E9}" srcOrd="2" destOrd="0" presId="urn:microsoft.com/office/officeart/2005/8/layout/hList1"/>
    <dgm:cxn modelId="{D934D044-243B-4D74-9FD4-F9A761A0C2CF}" type="presParOf" srcId="{9BF7986B-D57A-405E-857C-28B5ABBE97E9}" destId="{ABA21414-1829-41ED-9C6D-41FE45B24169}" srcOrd="0" destOrd="0" presId="urn:microsoft.com/office/officeart/2005/8/layout/hList1"/>
    <dgm:cxn modelId="{94F0706E-B1DC-457E-B84D-E71EDD16191F}" type="presParOf" srcId="{9BF7986B-D57A-405E-857C-28B5ABBE97E9}" destId="{820595C4-A3A1-484F-92D0-741CA40BF3B2}" srcOrd="1" destOrd="0" presId="urn:microsoft.com/office/officeart/2005/8/layout/hList1"/>
    <dgm:cxn modelId="{B0D29D3B-E037-444C-BDB1-55E0EA313DC7}" type="presParOf" srcId="{E5DCBCED-CE4E-44B0-BBC1-46F23301BB47}" destId="{B593F4C3-E9B9-48D0-BD26-C9FDC8C3ABBC}" srcOrd="3" destOrd="0" presId="urn:microsoft.com/office/officeart/2005/8/layout/hList1"/>
    <dgm:cxn modelId="{70F7A3B1-3ED8-470D-9938-4B48089D80CB}" type="presParOf" srcId="{E5DCBCED-CE4E-44B0-BBC1-46F23301BB47}" destId="{C9261CB4-5C8E-4641-8A78-A2EF21AE504E}" srcOrd="4" destOrd="0" presId="urn:microsoft.com/office/officeart/2005/8/layout/hList1"/>
    <dgm:cxn modelId="{74AA138E-1383-4BC5-819F-F1B29E7C97E8}" type="presParOf" srcId="{C9261CB4-5C8E-4641-8A78-A2EF21AE504E}" destId="{724CD87E-1597-46F6-BC64-FE03B8819449}" srcOrd="0" destOrd="0" presId="urn:microsoft.com/office/officeart/2005/8/layout/hList1"/>
    <dgm:cxn modelId="{FE52F33A-5C7B-4F91-8483-42CDA07D97E1}" type="presParOf" srcId="{C9261CB4-5C8E-4641-8A78-A2EF21AE504E}" destId="{DFEADD52-0210-4C09-91FF-2143E60721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B1387-3357-42EB-A2DA-BFC2CDEF5513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98B634BE-CD8D-408E-8B72-A1570389B6C9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200" b="1" dirty="0">
              <a:solidFill>
                <a:schemeClr val="bg1"/>
              </a:solidFill>
            </a:rPr>
            <a:t>Information des parents </a:t>
          </a:r>
        </a:p>
        <a:p>
          <a:r>
            <a:rPr lang="fr-FR" sz="1200" b="1" dirty="0">
              <a:solidFill>
                <a:schemeClr val="bg1"/>
              </a:solidFill>
            </a:rPr>
            <a:t>&amp; Prescription</a:t>
          </a:r>
          <a:endParaRPr lang="fr-FR" sz="1200" dirty="0">
            <a:solidFill>
              <a:schemeClr val="bg1"/>
            </a:solidFill>
          </a:endParaRPr>
        </a:p>
      </dgm:t>
    </dgm:pt>
    <dgm:pt modelId="{F31EEEDF-465C-4561-B4AA-A23320BAD691}" type="parTrans" cxnId="{FE8CBF1D-84C9-47A4-8723-2C125E3A284D}">
      <dgm:prSet/>
      <dgm:spPr/>
      <dgm:t>
        <a:bodyPr/>
        <a:lstStyle/>
        <a:p>
          <a:endParaRPr lang="fr-FR" sz="1400"/>
        </a:p>
      </dgm:t>
    </dgm:pt>
    <dgm:pt modelId="{E662653E-658F-487A-BB74-1C3DAEB58AFE}" type="sibTrans" cxnId="{FE8CBF1D-84C9-47A4-8723-2C125E3A284D}">
      <dgm:prSet custT="1"/>
      <dgm:spPr/>
      <dgm:t>
        <a:bodyPr/>
        <a:lstStyle/>
        <a:p>
          <a:endParaRPr lang="fr-FR" sz="1400"/>
        </a:p>
      </dgm:t>
    </dgm:pt>
    <dgm:pt modelId="{9C3B154D-EC6B-4B00-9795-D550E7C3BF82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100" b="1" dirty="0">
              <a:solidFill>
                <a:schemeClr val="bg1"/>
              </a:solidFill>
            </a:rPr>
            <a:t>Immunisation </a:t>
          </a:r>
        </a:p>
        <a:p>
          <a:r>
            <a:rPr lang="fr-FR" sz="1100" b="1" dirty="0"/>
            <a:t>avant la sortie de la maternité</a:t>
          </a:r>
        </a:p>
      </dgm:t>
    </dgm:pt>
    <dgm:pt modelId="{1CD5CBCF-D25A-4BD6-A3A8-064C7F9897F2}" type="parTrans" cxnId="{B05EF11E-E0A7-4079-AA59-DCCAD1A1CD63}">
      <dgm:prSet/>
      <dgm:spPr/>
      <dgm:t>
        <a:bodyPr/>
        <a:lstStyle/>
        <a:p>
          <a:endParaRPr lang="fr-FR" sz="1400"/>
        </a:p>
      </dgm:t>
    </dgm:pt>
    <dgm:pt modelId="{A6446FAD-9088-4B8D-9C06-3CD55B9A0FA6}" type="sibTrans" cxnId="{B05EF11E-E0A7-4079-AA59-DCCAD1A1CD63}">
      <dgm:prSet/>
      <dgm:spPr/>
      <dgm:t>
        <a:bodyPr/>
        <a:lstStyle/>
        <a:p>
          <a:endParaRPr lang="fr-FR" sz="1400"/>
        </a:p>
      </dgm:t>
    </dgm:pt>
    <dgm:pt modelId="{DC7D3E53-256D-464D-9BC2-CA7388B7514C}">
      <dgm:prSet custT="1"/>
      <dgm:spPr>
        <a:solidFill>
          <a:srgbClr val="00B050"/>
        </a:solidFill>
      </dgm:spPr>
      <dgm:t>
        <a:bodyPr/>
        <a:lstStyle/>
        <a:p>
          <a:r>
            <a:rPr lang="fr-FR" sz="1100" b="1" dirty="0"/>
            <a:t>Dispensation</a:t>
          </a:r>
        </a:p>
      </dgm:t>
    </dgm:pt>
    <dgm:pt modelId="{765A3E91-E5E5-4509-B2BF-BB7E0F4EB564}" type="parTrans" cxnId="{B130BE97-55EC-4A01-8C94-A35F05EB4D7B}">
      <dgm:prSet/>
      <dgm:spPr/>
      <dgm:t>
        <a:bodyPr/>
        <a:lstStyle/>
        <a:p>
          <a:endParaRPr lang="fr-FR" sz="1400"/>
        </a:p>
      </dgm:t>
    </dgm:pt>
    <dgm:pt modelId="{A520C5F1-AE56-4CA6-925D-AAF801B9DBDA}" type="sibTrans" cxnId="{B130BE97-55EC-4A01-8C94-A35F05EB4D7B}">
      <dgm:prSet custT="1"/>
      <dgm:spPr/>
      <dgm:t>
        <a:bodyPr/>
        <a:lstStyle/>
        <a:p>
          <a:endParaRPr lang="fr-FR" sz="1400"/>
        </a:p>
      </dgm:t>
    </dgm:pt>
    <dgm:pt modelId="{3CDFB041-DD80-41CF-946C-1347C2290C4F}" type="pres">
      <dgm:prSet presAssocID="{83EB1387-3357-42EB-A2DA-BFC2CDEF5513}" presName="Name0" presStyleCnt="0">
        <dgm:presLayoutVars>
          <dgm:dir/>
          <dgm:resizeHandles val="exact"/>
        </dgm:presLayoutVars>
      </dgm:prSet>
      <dgm:spPr/>
    </dgm:pt>
    <dgm:pt modelId="{BE66EFD1-06C0-4874-8CA9-1C4687C9B642}" type="pres">
      <dgm:prSet presAssocID="{98B634BE-CD8D-408E-8B72-A1570389B6C9}" presName="node" presStyleLbl="node1" presStyleIdx="0" presStyleCnt="3" custScaleX="93054" custScaleY="41752" custLinFactNeighborX="135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B4D171-3EF9-4607-8779-0CDD66A95889}" type="pres">
      <dgm:prSet presAssocID="{E662653E-658F-487A-BB74-1C3DAEB58AFE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1D5BC69-E73D-414C-918B-23AA5D1B2E47}" type="pres">
      <dgm:prSet presAssocID="{E662653E-658F-487A-BB74-1C3DAEB58AFE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2F449052-28AF-40D3-803E-66D6CF0C4C4E}" type="pres">
      <dgm:prSet presAssocID="{DC7D3E53-256D-464D-9BC2-CA7388B7514C}" presName="node" presStyleLbl="node1" presStyleIdx="1" presStyleCnt="3" custScaleX="64519" custScaleY="400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3066B8-626F-4B11-8C36-BC47EC6B8B47}" type="pres">
      <dgm:prSet presAssocID="{A520C5F1-AE56-4CA6-925D-AAF801B9DBDA}" presName="sibTrans" presStyleLbl="sibTrans2D1" presStyleIdx="1" presStyleCnt="2" custLinFactNeighborX="-8719" custLinFactNeighborY="2034"/>
      <dgm:spPr/>
      <dgm:t>
        <a:bodyPr/>
        <a:lstStyle/>
        <a:p>
          <a:endParaRPr lang="fr-FR"/>
        </a:p>
      </dgm:t>
    </dgm:pt>
    <dgm:pt modelId="{E39D7C05-3DA8-4888-8E38-1C9EBD98F4FA}" type="pres">
      <dgm:prSet presAssocID="{A520C5F1-AE56-4CA6-925D-AAF801B9DBD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0DA9E95B-56A2-4103-8D41-DAE8B58BCE36}" type="pres">
      <dgm:prSet presAssocID="{9C3B154D-EC6B-4B00-9795-D550E7C3BF82}" presName="node" presStyleLbl="node1" presStyleIdx="2" presStyleCnt="3" custScaleX="102281" custScaleY="385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5CCF36-487E-40F6-BE99-C0D6089F6CD4}" type="presOf" srcId="{9C3B154D-EC6B-4B00-9795-D550E7C3BF82}" destId="{0DA9E95B-56A2-4103-8D41-DAE8B58BCE36}" srcOrd="0" destOrd="0" presId="urn:microsoft.com/office/officeart/2005/8/layout/process1"/>
    <dgm:cxn modelId="{B130BE97-55EC-4A01-8C94-A35F05EB4D7B}" srcId="{83EB1387-3357-42EB-A2DA-BFC2CDEF5513}" destId="{DC7D3E53-256D-464D-9BC2-CA7388B7514C}" srcOrd="1" destOrd="0" parTransId="{765A3E91-E5E5-4509-B2BF-BB7E0F4EB564}" sibTransId="{A520C5F1-AE56-4CA6-925D-AAF801B9DBDA}"/>
    <dgm:cxn modelId="{0A79DAD5-91A7-46CA-A711-0F6AF208EF94}" type="presOf" srcId="{E662653E-658F-487A-BB74-1C3DAEB58AFE}" destId="{61D5BC69-E73D-414C-918B-23AA5D1B2E47}" srcOrd="1" destOrd="0" presId="urn:microsoft.com/office/officeart/2005/8/layout/process1"/>
    <dgm:cxn modelId="{8B7D69E8-5528-45F0-A0AE-933910531BC5}" type="presOf" srcId="{DC7D3E53-256D-464D-9BC2-CA7388B7514C}" destId="{2F449052-28AF-40D3-803E-66D6CF0C4C4E}" srcOrd="0" destOrd="0" presId="urn:microsoft.com/office/officeart/2005/8/layout/process1"/>
    <dgm:cxn modelId="{F9A69255-F665-4388-A179-BBAC77983F90}" type="presOf" srcId="{98B634BE-CD8D-408E-8B72-A1570389B6C9}" destId="{BE66EFD1-06C0-4874-8CA9-1C4687C9B642}" srcOrd="0" destOrd="0" presId="urn:microsoft.com/office/officeart/2005/8/layout/process1"/>
    <dgm:cxn modelId="{B05EF11E-E0A7-4079-AA59-DCCAD1A1CD63}" srcId="{83EB1387-3357-42EB-A2DA-BFC2CDEF5513}" destId="{9C3B154D-EC6B-4B00-9795-D550E7C3BF82}" srcOrd="2" destOrd="0" parTransId="{1CD5CBCF-D25A-4BD6-A3A8-064C7F9897F2}" sibTransId="{A6446FAD-9088-4B8D-9C06-3CD55B9A0FA6}"/>
    <dgm:cxn modelId="{FE8CBF1D-84C9-47A4-8723-2C125E3A284D}" srcId="{83EB1387-3357-42EB-A2DA-BFC2CDEF5513}" destId="{98B634BE-CD8D-408E-8B72-A1570389B6C9}" srcOrd="0" destOrd="0" parTransId="{F31EEEDF-465C-4561-B4AA-A23320BAD691}" sibTransId="{E662653E-658F-487A-BB74-1C3DAEB58AFE}"/>
    <dgm:cxn modelId="{E44ECF3F-86A3-4C40-997F-4DFCB6FE0D05}" type="presOf" srcId="{83EB1387-3357-42EB-A2DA-BFC2CDEF5513}" destId="{3CDFB041-DD80-41CF-946C-1347C2290C4F}" srcOrd="0" destOrd="0" presId="urn:microsoft.com/office/officeart/2005/8/layout/process1"/>
    <dgm:cxn modelId="{8C3CC63B-FE4B-451E-B11F-82FB595D039A}" type="presOf" srcId="{A520C5F1-AE56-4CA6-925D-AAF801B9DBDA}" destId="{6F3066B8-626F-4B11-8C36-BC47EC6B8B47}" srcOrd="0" destOrd="0" presId="urn:microsoft.com/office/officeart/2005/8/layout/process1"/>
    <dgm:cxn modelId="{40F70931-6B00-44D5-920A-A6F531C24F8E}" type="presOf" srcId="{E662653E-658F-487A-BB74-1C3DAEB58AFE}" destId="{38B4D171-3EF9-4607-8779-0CDD66A95889}" srcOrd="0" destOrd="0" presId="urn:microsoft.com/office/officeart/2005/8/layout/process1"/>
    <dgm:cxn modelId="{2799B20B-08AB-435F-8136-5761AC6E281A}" type="presOf" srcId="{A520C5F1-AE56-4CA6-925D-AAF801B9DBDA}" destId="{E39D7C05-3DA8-4888-8E38-1C9EBD98F4FA}" srcOrd="1" destOrd="0" presId="urn:microsoft.com/office/officeart/2005/8/layout/process1"/>
    <dgm:cxn modelId="{4AC7A07F-DFCF-4517-AF80-770ABF62E829}" type="presParOf" srcId="{3CDFB041-DD80-41CF-946C-1347C2290C4F}" destId="{BE66EFD1-06C0-4874-8CA9-1C4687C9B642}" srcOrd="0" destOrd="0" presId="urn:microsoft.com/office/officeart/2005/8/layout/process1"/>
    <dgm:cxn modelId="{E3C91060-261D-406D-985E-FFD220C26919}" type="presParOf" srcId="{3CDFB041-DD80-41CF-946C-1347C2290C4F}" destId="{38B4D171-3EF9-4607-8779-0CDD66A95889}" srcOrd="1" destOrd="0" presId="urn:microsoft.com/office/officeart/2005/8/layout/process1"/>
    <dgm:cxn modelId="{22E6264B-DBA9-441F-B04C-586D13DD10D2}" type="presParOf" srcId="{38B4D171-3EF9-4607-8779-0CDD66A95889}" destId="{61D5BC69-E73D-414C-918B-23AA5D1B2E47}" srcOrd="0" destOrd="0" presId="urn:microsoft.com/office/officeart/2005/8/layout/process1"/>
    <dgm:cxn modelId="{9207DAEF-D66E-437A-A279-6C55468062A1}" type="presParOf" srcId="{3CDFB041-DD80-41CF-946C-1347C2290C4F}" destId="{2F449052-28AF-40D3-803E-66D6CF0C4C4E}" srcOrd="2" destOrd="0" presId="urn:microsoft.com/office/officeart/2005/8/layout/process1"/>
    <dgm:cxn modelId="{BAB429D2-84DE-4B87-ACD1-3DDE2B65EE52}" type="presParOf" srcId="{3CDFB041-DD80-41CF-946C-1347C2290C4F}" destId="{6F3066B8-626F-4B11-8C36-BC47EC6B8B47}" srcOrd="3" destOrd="0" presId="urn:microsoft.com/office/officeart/2005/8/layout/process1"/>
    <dgm:cxn modelId="{D6A8283D-E192-4A23-894E-B69640A0C0DA}" type="presParOf" srcId="{6F3066B8-626F-4B11-8C36-BC47EC6B8B47}" destId="{E39D7C05-3DA8-4888-8E38-1C9EBD98F4FA}" srcOrd="0" destOrd="0" presId="urn:microsoft.com/office/officeart/2005/8/layout/process1"/>
    <dgm:cxn modelId="{A379FDC9-54C8-4CE6-96F2-A94A5635E95A}" type="presParOf" srcId="{3CDFB041-DD80-41CF-946C-1347C2290C4F}" destId="{0DA9E95B-56A2-4103-8D41-DAE8B58BCE3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7225-EE68-4FF3-B1EE-FD2862EA4954}">
      <dsp:nvSpPr>
        <dsp:cNvPr id="0" name=""/>
        <dsp:cNvSpPr/>
      </dsp:nvSpPr>
      <dsp:spPr>
        <a:xfrm>
          <a:off x="0" y="318315"/>
          <a:ext cx="7785218" cy="1286775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19" tIns="395732" rIns="6042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Syndrome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VRS (Virus Respiratoire </a:t>
          </a:r>
          <a:r>
            <a:rPr lang="fr-FR" sz="1800" kern="1200" dirty="0" err="1" smtClean="0"/>
            <a:t>Syncytial</a:t>
          </a:r>
          <a:r>
            <a:rPr lang="fr-FR" sz="1800" kern="1200" dirty="0" smtClean="0"/>
            <a:t>)  impliqué dans </a:t>
          </a:r>
          <a:r>
            <a:rPr lang="fr-FR" sz="1800" kern="1200" dirty="0"/>
            <a:t>la majorité des cas, mais pas </a:t>
          </a:r>
          <a:r>
            <a:rPr lang="fr-FR" sz="1800" kern="1200" dirty="0" smtClean="0"/>
            <a:t>tous (~75%)</a:t>
          </a:r>
          <a:endParaRPr lang="en-US" sz="1800" kern="1200" dirty="0"/>
        </a:p>
      </dsp:txBody>
      <dsp:txXfrm>
        <a:off x="0" y="318315"/>
        <a:ext cx="7785218" cy="1286775"/>
      </dsp:txXfrm>
    </dsp:sp>
    <dsp:sp modelId="{AD03B605-42A5-4A6D-A3EE-2B09CC85A8FC}">
      <dsp:nvSpPr>
        <dsp:cNvPr id="0" name=""/>
        <dsp:cNvSpPr/>
      </dsp:nvSpPr>
      <dsp:spPr>
        <a:xfrm>
          <a:off x="389260" y="37875"/>
          <a:ext cx="5449652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84" tIns="0" rIns="2059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« Bronchiolite »</a:t>
          </a:r>
          <a:endParaRPr lang="en-US" sz="2400" kern="1200" dirty="0"/>
        </a:p>
      </dsp:txBody>
      <dsp:txXfrm>
        <a:off x="416640" y="65255"/>
        <a:ext cx="5394892" cy="506120"/>
      </dsp:txXfrm>
    </dsp:sp>
    <dsp:sp modelId="{BDA7D785-82BC-4A6C-972E-D738AEE8E107}">
      <dsp:nvSpPr>
        <dsp:cNvPr id="0" name=""/>
        <dsp:cNvSpPr/>
      </dsp:nvSpPr>
      <dsp:spPr>
        <a:xfrm>
          <a:off x="0" y="1970712"/>
          <a:ext cx="7785218" cy="31720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219" tIns="395732" rIns="6042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Surveillée chez les &lt; </a:t>
          </a:r>
          <a:r>
            <a:rPr lang="fr-FR" sz="1700" kern="1200" dirty="0" smtClean="0"/>
            <a:t>2ans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Passage aux </a:t>
          </a:r>
          <a:r>
            <a:rPr lang="fr-FR" sz="1700" b="1" kern="1200" dirty="0"/>
            <a:t>Urgences</a:t>
          </a:r>
          <a:r>
            <a:rPr lang="fr-FR" sz="1700" kern="1200" dirty="0"/>
            <a:t> </a:t>
          </a:r>
          <a:r>
            <a:rPr lang="fr-FR" sz="1400" kern="1200" dirty="0"/>
            <a:t>(</a:t>
          </a:r>
          <a:r>
            <a:rPr lang="fr-FR" sz="1400" kern="1200" dirty="0" err="1"/>
            <a:t>Oscour</a:t>
          </a:r>
          <a:r>
            <a:rPr lang="fr-FR" sz="1400" kern="1200" dirty="0"/>
            <a:t>® - </a:t>
          </a:r>
          <a:r>
            <a:rPr lang="fr-FR" sz="1400" kern="1200" dirty="0" err="1"/>
            <a:t>SurSaUD</a:t>
          </a:r>
          <a:r>
            <a:rPr lang="fr-FR" sz="1400" kern="1200" dirty="0"/>
            <a:t>®)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Données de </a:t>
          </a:r>
          <a:r>
            <a:rPr lang="fr-FR" sz="1700" b="1" kern="1200" dirty="0"/>
            <a:t>médecine de ville </a:t>
          </a:r>
          <a:r>
            <a:rPr lang="fr-FR" sz="1400" kern="1200" dirty="0"/>
            <a:t>(SOS Médecins France - </a:t>
          </a:r>
          <a:r>
            <a:rPr lang="fr-FR" sz="1400" kern="1200" dirty="0" err="1"/>
            <a:t>SurSaUD</a:t>
          </a:r>
          <a:r>
            <a:rPr lang="fr-FR" sz="1400" kern="1200" dirty="0"/>
            <a:t>®)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/>
            <a:t>Appels pour </a:t>
          </a:r>
          <a:r>
            <a:rPr lang="fr-FR" sz="1700" b="1" kern="1200" dirty="0" smtClean="0"/>
            <a:t>kiné </a:t>
          </a:r>
          <a:r>
            <a:rPr lang="fr-FR" sz="1700" kern="1200" dirty="0"/>
            <a:t>reçus le week-end </a:t>
          </a:r>
          <a:r>
            <a:rPr lang="fr-FR" sz="1400" kern="1200" dirty="0"/>
            <a:t>(Réseau bronchiolite Île-de-France)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Données </a:t>
          </a:r>
          <a:r>
            <a:rPr lang="fr-FR" sz="1700" b="1" kern="1200" dirty="0"/>
            <a:t>virologiques</a:t>
          </a:r>
          <a:r>
            <a:rPr lang="fr-FR" sz="1700" kern="1200" dirty="0"/>
            <a:t> : prélèvements hospitaliers positifs pour le </a:t>
          </a:r>
          <a:r>
            <a:rPr lang="fr-FR" sz="1700" kern="1200" dirty="0" smtClean="0"/>
            <a:t>VRS </a:t>
          </a:r>
          <a:r>
            <a:rPr lang="fr-FR" sz="1400" kern="1200" dirty="0"/>
            <a:t>(RENAL : réseau national de laboratoires hospitaliers et Centre National de Référence Virus des infections respiratoires)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Au niveau national: Réseau Sentinelles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« pré-épidémie », «</a:t>
          </a:r>
          <a:r>
            <a:rPr lang="fr-FR" sz="1700" kern="1200" dirty="0"/>
            <a:t> </a:t>
          </a:r>
          <a:r>
            <a:rPr lang="fr-FR" sz="1700" kern="1200" dirty="0" smtClean="0"/>
            <a:t>épidémie</a:t>
          </a:r>
          <a:r>
            <a:rPr lang="fr-FR" sz="1700" kern="1200" dirty="0"/>
            <a:t> »: évaluation par épidémiologistes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Bulletins hebdomadaires de surveillance épidémiologique</a:t>
          </a:r>
          <a:endParaRPr lang="en-US" sz="1700" kern="1200" dirty="0"/>
        </a:p>
      </dsp:txBody>
      <dsp:txXfrm>
        <a:off x="0" y="1970712"/>
        <a:ext cx="7785218" cy="3172050"/>
      </dsp:txXfrm>
    </dsp:sp>
    <dsp:sp modelId="{C02530EA-8D7E-4E59-AAF4-6AD07FF4AF4F}">
      <dsp:nvSpPr>
        <dsp:cNvPr id="0" name=""/>
        <dsp:cNvSpPr/>
      </dsp:nvSpPr>
      <dsp:spPr>
        <a:xfrm>
          <a:off x="389260" y="1707691"/>
          <a:ext cx="5449652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84" tIns="0" rIns="2059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Surveillance SpF </a:t>
          </a:r>
          <a:r>
            <a:rPr lang="fr-FR" sz="2000" i="1" kern="1200" dirty="0"/>
            <a:t>(merci ++ aux partenaires</a:t>
          </a:r>
          <a:r>
            <a:rPr lang="fr-FR" sz="2000" i="1" kern="1200" dirty="0" smtClean="0"/>
            <a:t>)</a:t>
          </a:r>
          <a:endParaRPr lang="en-US" sz="2000" kern="1200" dirty="0"/>
        </a:p>
      </dsp:txBody>
      <dsp:txXfrm>
        <a:off x="416640" y="1735071"/>
        <a:ext cx="539489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741B-6BB9-4455-97A1-338F82D0BCFD}">
      <dsp:nvSpPr>
        <dsp:cNvPr id="0" name=""/>
        <dsp:cNvSpPr/>
      </dsp:nvSpPr>
      <dsp:spPr>
        <a:xfrm>
          <a:off x="3643" y="269088"/>
          <a:ext cx="3552229" cy="5808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latin typeface="Calibri"/>
              <a:cs typeface="Calibri"/>
            </a:rPr>
            <a:t>« Bronchiolite »: Syndrome </a:t>
          </a:r>
          <a:endParaRPr lang="en-US" sz="1600" kern="1200" dirty="0">
            <a:latin typeface="Calibri"/>
            <a:cs typeface="Calibri"/>
          </a:endParaRPr>
        </a:p>
      </dsp:txBody>
      <dsp:txXfrm>
        <a:off x="3643" y="269088"/>
        <a:ext cx="3552229" cy="580811"/>
      </dsp:txXfrm>
    </dsp:sp>
    <dsp:sp modelId="{5A5BC734-0FD1-4B80-9885-586CE61F946B}">
      <dsp:nvSpPr>
        <dsp:cNvPr id="0" name=""/>
        <dsp:cNvSpPr/>
      </dsp:nvSpPr>
      <dsp:spPr>
        <a:xfrm>
          <a:off x="3643" y="849899"/>
          <a:ext cx="3552229" cy="406808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Causé majoritairement par VRS, mais aussi autres virus dont influenza. 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Atteint principalement enfants &lt;2 ans donc surveillance dans ce groupe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Récurrence annuelle, avec émergence précoce en </a:t>
          </a:r>
          <a:r>
            <a:rPr lang="fr-FR" sz="1600" kern="1200" dirty="0" err="1" smtClean="0">
              <a:latin typeface="Calibri"/>
              <a:cs typeface="Calibri"/>
            </a:rPr>
            <a:t>IdF</a:t>
          </a:r>
          <a:r>
            <a:rPr lang="fr-FR" sz="1600" kern="1200" dirty="0" smtClean="0">
              <a:latin typeface="Calibri"/>
              <a:cs typeface="Calibri"/>
            </a:rPr>
            <a:t> (mi-Septembre)</a:t>
          </a:r>
          <a:endParaRPr lang="en-US" sz="1600" kern="1200" dirty="0">
            <a:latin typeface="Calibri"/>
            <a:cs typeface="Calibri"/>
          </a:endParaRPr>
        </a:p>
      </dsp:txBody>
      <dsp:txXfrm>
        <a:off x="3643" y="849899"/>
        <a:ext cx="3552229" cy="4068089"/>
      </dsp:txXfrm>
    </dsp:sp>
    <dsp:sp modelId="{ABA21414-1829-41ED-9C6D-41FE45B24169}">
      <dsp:nvSpPr>
        <dsp:cNvPr id="0" name=""/>
        <dsp:cNvSpPr/>
      </dsp:nvSpPr>
      <dsp:spPr>
        <a:xfrm>
          <a:off x="3958304" y="269088"/>
          <a:ext cx="3552229" cy="5808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Impact de la bronchiolite +++ sur le système de soins</a:t>
          </a:r>
          <a:endParaRPr lang="en-US" sz="1600" kern="1200" dirty="0">
            <a:latin typeface="Calibri"/>
            <a:cs typeface="Calibri"/>
          </a:endParaRPr>
        </a:p>
      </dsp:txBody>
      <dsp:txXfrm>
        <a:off x="3958304" y="269088"/>
        <a:ext cx="3552229" cy="580811"/>
      </dsp:txXfrm>
    </dsp:sp>
    <dsp:sp modelId="{820595C4-A3A1-484F-92D0-741CA40BF3B2}">
      <dsp:nvSpPr>
        <dsp:cNvPr id="0" name=""/>
        <dsp:cNvSpPr/>
      </dsp:nvSpPr>
      <dsp:spPr>
        <a:xfrm>
          <a:off x="3958304" y="849899"/>
          <a:ext cx="3552229" cy="406808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kern="1200" smtClean="0">
              <a:latin typeface="Calibri"/>
              <a:cs typeface="Calibri"/>
            </a:rPr>
            <a:t>Surtout en 2022-2023 et 2018-2019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smtClean="0">
              <a:latin typeface="Calibri"/>
              <a:cs typeface="Calibri"/>
            </a:rPr>
            <a:t>Densité de population</a:t>
          </a:r>
          <a:r>
            <a:rPr lang="fr-FR" sz="1600" kern="1200" smtClean="0">
              <a:latin typeface="Calibri"/>
              <a:cs typeface="Calibri"/>
            </a:rPr>
            <a:t> en IdF : la plus élevée de l’UE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>
              <a:latin typeface="Calibri"/>
              <a:cs typeface="Calibri"/>
            </a:rPr>
            <a:t>IdF</a:t>
          </a:r>
          <a:r>
            <a:rPr lang="fr-FR" sz="1600" kern="1200" dirty="0" smtClean="0">
              <a:latin typeface="Calibri"/>
              <a:cs typeface="Calibri"/>
            </a:rPr>
            <a:t> a la plus </a:t>
          </a:r>
          <a:r>
            <a:rPr lang="fr-FR" sz="1600" b="1" kern="1200" dirty="0" smtClean="0">
              <a:latin typeface="Calibri"/>
              <a:cs typeface="Calibri"/>
            </a:rPr>
            <a:t>forte natalité </a:t>
          </a:r>
          <a:r>
            <a:rPr lang="fr-FR" sz="1600" kern="1200" dirty="0" smtClean="0">
              <a:latin typeface="Calibri"/>
              <a:cs typeface="Calibri"/>
            </a:rPr>
            <a:t>de Métropole</a:t>
          </a:r>
          <a:endParaRPr lang="en-US" sz="1600" kern="1200" dirty="0">
            <a:latin typeface="Calibri"/>
            <a:cs typeface="Calibri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161 200 naissances en IdF en 2022 (22,3% des 723 000 en France)</a:t>
          </a:r>
          <a:endParaRPr lang="en-US" sz="1600" kern="1200" dirty="0">
            <a:latin typeface="Calibri"/>
            <a:cs typeface="Calibri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Indicateur conjoncturel de fécondité (ICF) </a:t>
          </a:r>
          <a:endParaRPr lang="en-US" sz="1600" kern="1200" dirty="0">
            <a:latin typeface="Calibri"/>
            <a:cs typeface="Calibri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en IdF: 1,81 enfant par femme (après PACA)</a:t>
          </a:r>
          <a:endParaRPr lang="en-US" sz="1600" kern="1200" dirty="0">
            <a:latin typeface="Calibri"/>
            <a:cs typeface="Calibri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smtClean="0">
              <a:latin typeface="Calibri"/>
              <a:cs typeface="Calibri"/>
            </a:rPr>
            <a:t>En Métropole (IdF inclus): 1,76 enfant par femme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Hors Paris, même (difficultés d’) </a:t>
          </a:r>
          <a:r>
            <a:rPr lang="fr-FR" sz="1600" b="1" kern="1200" dirty="0" smtClean="0">
              <a:latin typeface="Calibri"/>
              <a:cs typeface="Calibri"/>
            </a:rPr>
            <a:t>accès aux soins </a:t>
          </a:r>
          <a:r>
            <a:rPr lang="fr-FR" sz="1600" kern="1200" dirty="0" smtClean="0">
              <a:latin typeface="Calibri"/>
              <a:cs typeface="Calibri"/>
            </a:rPr>
            <a:t>en </a:t>
          </a:r>
          <a:r>
            <a:rPr lang="fr-FR" sz="1600" kern="1200" dirty="0" err="1" smtClean="0">
              <a:latin typeface="Calibri"/>
              <a:cs typeface="Calibri"/>
            </a:rPr>
            <a:t>IdF</a:t>
          </a:r>
          <a:r>
            <a:rPr lang="fr-FR" sz="1600" kern="1200" dirty="0" smtClean="0">
              <a:latin typeface="Calibri"/>
              <a:cs typeface="Calibri"/>
            </a:rPr>
            <a:t> qu’ailleurs en Métropole</a:t>
          </a:r>
          <a:endParaRPr lang="en-US" sz="1600" kern="1200" dirty="0">
            <a:latin typeface="Calibri"/>
            <a:cs typeface="Calibri"/>
          </a:endParaRPr>
        </a:p>
      </dsp:txBody>
      <dsp:txXfrm>
        <a:off x="3958304" y="849899"/>
        <a:ext cx="3552229" cy="4068089"/>
      </dsp:txXfrm>
    </dsp:sp>
    <dsp:sp modelId="{724CD87E-1597-46F6-BC64-FE03B8819449}">
      <dsp:nvSpPr>
        <dsp:cNvPr id="0" name=""/>
        <dsp:cNvSpPr/>
      </dsp:nvSpPr>
      <dsp:spPr>
        <a:xfrm>
          <a:off x="7938719" y="269088"/>
          <a:ext cx="3552229" cy="5808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cs typeface="Calibri"/>
            </a:rPr>
            <a:t>Des moyens de lutte contre la bronchiolite existent</a:t>
          </a:r>
          <a:endParaRPr lang="en-US" sz="1600" kern="1200" dirty="0">
            <a:latin typeface="Calibri"/>
            <a:cs typeface="Calibri"/>
          </a:endParaRPr>
        </a:p>
      </dsp:txBody>
      <dsp:txXfrm>
        <a:off x="7938719" y="269088"/>
        <a:ext cx="3552229" cy="580811"/>
      </dsp:txXfrm>
    </dsp:sp>
    <dsp:sp modelId="{DFEADD52-0210-4C09-91FF-2143E6072163}">
      <dsp:nvSpPr>
        <dsp:cNvPr id="0" name=""/>
        <dsp:cNvSpPr/>
      </dsp:nvSpPr>
      <dsp:spPr>
        <a:xfrm>
          <a:off x="7938719" y="849899"/>
          <a:ext cx="3552229" cy="406808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« Expérience naturelle » 2020-2021 : preuve d’efficacité des mesures barrières</a:t>
          </a:r>
          <a:endParaRPr lang="en-US" sz="1600" kern="1200" dirty="0">
            <a:latin typeface="Calibri"/>
            <a:cs typeface="Calibri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dans un contexte draconien (</a:t>
          </a:r>
          <a:r>
            <a:rPr lang="fr-FR" sz="1600" kern="1200" dirty="0" err="1" smtClean="0">
              <a:latin typeface="Calibri"/>
              <a:cs typeface="Calibri"/>
            </a:rPr>
            <a:t>Covid</a:t>
          </a:r>
          <a:r>
            <a:rPr lang="fr-FR" sz="1600" kern="1200" dirty="0" smtClean="0">
              <a:latin typeface="Calibri"/>
              <a:cs typeface="Calibri"/>
            </a:rPr>
            <a:t>) </a:t>
          </a:r>
          <a:endParaRPr lang="en-US" sz="1600" kern="1200" dirty="0">
            <a:latin typeface="Calibri"/>
            <a:cs typeface="Calibri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à implémenter hors hôpital</a:t>
          </a:r>
          <a:endParaRPr lang="en-US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Calibri"/>
              <a:cs typeface="Calibri"/>
            </a:rPr>
            <a:t>Autres moyens de prévention prometteurs, progressivement mis à disposition</a:t>
          </a:r>
          <a:endParaRPr lang="en-US" sz="1600" kern="1200" dirty="0">
            <a:latin typeface="Calibri"/>
            <a:cs typeface="Calibri"/>
          </a:endParaRPr>
        </a:p>
      </dsp:txBody>
      <dsp:txXfrm>
        <a:off x="7938719" y="849899"/>
        <a:ext cx="3552229" cy="4068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6EFD1-06C0-4874-8CA9-1C4687C9B642}">
      <dsp:nvSpPr>
        <dsp:cNvPr id="0" name=""/>
        <dsp:cNvSpPr/>
      </dsp:nvSpPr>
      <dsp:spPr>
        <a:xfrm>
          <a:off x="181174" y="0"/>
          <a:ext cx="2918527" cy="76576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</a:rPr>
            <a:t>Information des parents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bg1"/>
              </a:solidFill>
            </a:rPr>
            <a:t>&amp; Prescription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203602" y="22428"/>
        <a:ext cx="2873671" cy="720905"/>
      </dsp:txXfrm>
    </dsp:sp>
    <dsp:sp modelId="{38B4D171-3EF9-4607-8779-0CDD66A95889}">
      <dsp:nvSpPr>
        <dsp:cNvPr id="0" name=""/>
        <dsp:cNvSpPr/>
      </dsp:nvSpPr>
      <dsp:spPr>
        <a:xfrm>
          <a:off x="3370704" y="0"/>
          <a:ext cx="574524" cy="765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370704" y="153152"/>
        <a:ext cx="402167" cy="459457"/>
      </dsp:txXfrm>
    </dsp:sp>
    <dsp:sp modelId="{2F449052-28AF-40D3-803E-66D6CF0C4C4E}">
      <dsp:nvSpPr>
        <dsp:cNvPr id="0" name=""/>
        <dsp:cNvSpPr/>
      </dsp:nvSpPr>
      <dsp:spPr>
        <a:xfrm>
          <a:off x="4183710" y="15672"/>
          <a:ext cx="2023561" cy="7344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/>
            <a:t>Dispensation</a:t>
          </a:r>
        </a:p>
      </dsp:txBody>
      <dsp:txXfrm>
        <a:off x="4205220" y="37182"/>
        <a:ext cx="1980541" cy="691396"/>
      </dsp:txXfrm>
    </dsp:sp>
    <dsp:sp modelId="{6F3066B8-626F-4B11-8C36-BC47EC6B8B47}">
      <dsp:nvSpPr>
        <dsp:cNvPr id="0" name=""/>
        <dsp:cNvSpPr/>
      </dsp:nvSpPr>
      <dsp:spPr>
        <a:xfrm>
          <a:off x="6462936" y="15575"/>
          <a:ext cx="664912" cy="765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6462936" y="168727"/>
        <a:ext cx="465438" cy="459457"/>
      </dsp:txXfrm>
    </dsp:sp>
    <dsp:sp modelId="{0DA9E95B-56A2-4103-8D41-DAE8B58BCE36}">
      <dsp:nvSpPr>
        <dsp:cNvPr id="0" name=""/>
        <dsp:cNvSpPr/>
      </dsp:nvSpPr>
      <dsp:spPr>
        <a:xfrm>
          <a:off x="7461824" y="29519"/>
          <a:ext cx="3207921" cy="70672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chemeClr val="bg1"/>
              </a:solidFill>
            </a:rPr>
            <a:t>Immunisation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/>
            <a:t>avant la sortie de la maternité</a:t>
          </a:r>
        </a:p>
      </dsp:txBody>
      <dsp:txXfrm>
        <a:off x="7482523" y="50218"/>
        <a:ext cx="3166523" cy="66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841A-A98E-45B8-B317-F3A740180EFB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69A7-330E-4E5C-85F6-AE73391BF0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32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B7C2-7133-46FC-A4F5-76BD88A9E074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89A81-1AFB-4287-8EAA-0C6FE0C621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78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0AFED-A5CD-47E2-AA5E-1622E887135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0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89A81-1AFB-4287-8EAA-0C6FE0C6219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4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426" y="1058868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2893" y="108415"/>
            <a:ext cx="7626391" cy="7199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1624101"/>
            <a:ext cx="11232445" cy="45045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9883036" y="223636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063" y="136634"/>
            <a:ext cx="697078" cy="4003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3795" y="108415"/>
            <a:ext cx="857136" cy="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1"/>
            </p:custDataLst>
          </p:nvPr>
        </p:nvSpPr>
        <p:spPr>
          <a:xfrm>
            <a:off x="2735520" y="6397359"/>
            <a:ext cx="8472925" cy="210912"/>
          </a:xfrm>
        </p:spPr>
        <p:txBody>
          <a:bodyPr anchor="b"/>
          <a:lstStyle>
            <a:lvl1pPr algn="l">
              <a:defRPr cap="none"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t>‹N°›</a:t>
            </a:fld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>
          <a:xfrm>
            <a:off x="444973" y="425185"/>
            <a:ext cx="11304155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lang="fr-FR" sz="1067" b="0" i="0" kern="120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02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4"/>
            </p:custDataLst>
          </p:nvPr>
        </p:nvSpPr>
        <p:spPr>
          <a:xfrm>
            <a:off x="444973" y="1577582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5"/>
            </p:custDataLst>
          </p:nvPr>
        </p:nvSpPr>
        <p:spPr>
          <a:xfrm>
            <a:off x="442033" y="1943803"/>
            <a:ext cx="1129917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41601" y="710405"/>
            <a:ext cx="11299171" cy="748247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2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04246" y="717133"/>
            <a:ext cx="2927751" cy="16814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999" cy="704396"/>
          </a:xfrm>
          <a:prstGeom prst="rect">
            <a:avLst/>
          </a:prstGeom>
          <a:solidFill>
            <a:srgbClr val="114B98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557" y="1355271"/>
            <a:ext cx="10978243" cy="482169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40CF-AF97-4424-9674-34AA1C59E0F5}" type="datetimeFigureOut">
              <a:rPr lang="fr-FR" smtClean="0"/>
              <a:pPr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9A5-C66E-42BD-8F85-0FF31A444E2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89" y="427738"/>
            <a:ext cx="110191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èm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94867" y="537849"/>
            <a:ext cx="2524497" cy="14498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3104154" cy="31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063" y="136634"/>
            <a:ext cx="697078" cy="4003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3795" y="108415"/>
            <a:ext cx="857136" cy="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9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34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9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03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063" y="136634"/>
            <a:ext cx="697078" cy="4003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3795" y="108415"/>
            <a:ext cx="857136" cy="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04246" y="717133"/>
            <a:ext cx="2927751" cy="16814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E21E-C04A-2243-AEE5-9BCE0170DC67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CBA1-44FC-7A42-BCC4-B2262CA753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9687697" y="260648"/>
            <a:ext cx="1977254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063" y="136634"/>
            <a:ext cx="697078" cy="4003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3795" y="108415"/>
            <a:ext cx="857136" cy="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ire-idf@santepubliquefrance.f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santepubliquefrance.fr/recherch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sv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.europa.eu/en/documents/product-information/beyfortus-epar-product-information_fr.pdf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ema.europa.eu/en/documents/product-information/beyfortus-epar-product-information_fr.pdf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.europa.eu/en/documents/product-information/beyfortus-epar-product-information_fr.pdf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uploads/2023/08/23/beyfortus-information-parents-230823.pdf" TargetMode="External"/><Relationship Id="rId2" Type="http://schemas.openxmlformats.org/officeDocument/2006/relationships/hyperlink" Target="https://lecmg.fr/prevention-des-bronchiolites-a-vrs-des-nourrissons-par-lutilisation-dun-anticorps-monoclonal-au-cabinet-le-nirsevimab-beyfortu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hyperlink" Target="https://www.santepubliquefrance.fr/recherch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antepubliquefrance.fr/recherche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10C140CD-8AED-46FF-A9A2-77308F3F39AE}" type="slidenum">
              <a:rPr lang="fr-FR">
                <a:solidFill>
                  <a:srgbClr val="000000">
                    <a:alpha val="0"/>
                  </a:srgbClr>
                </a:solidFill>
                <a:latin typeface="Arial"/>
              </a:rPr>
              <a:pPr defTabSz="1219170"/>
              <a:t>1</a:t>
            </a:fld>
            <a:endParaRPr lang="fr-FR" dirty="0">
              <a:solidFill>
                <a:srgbClr val="000000">
                  <a:alpha val="0"/>
                </a:srgbClr>
              </a:solidFill>
              <a:latin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53713" y="2149019"/>
            <a:ext cx="83042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b="1" dirty="0"/>
              <a:t>Webinaire régional </a:t>
            </a:r>
            <a:endParaRPr lang="fr-FR" sz="4000" b="1" dirty="0" smtClean="0"/>
          </a:p>
          <a:p>
            <a:pPr algn="r"/>
            <a:r>
              <a:rPr lang="fr-FR" sz="4000" b="1" dirty="0" smtClean="0"/>
              <a:t>sur </a:t>
            </a:r>
            <a:r>
              <a:rPr lang="fr-FR" sz="4000" b="1" dirty="0"/>
              <a:t>la </a:t>
            </a:r>
            <a:r>
              <a:rPr lang="fr-FR" sz="4000" b="1" dirty="0" smtClean="0"/>
              <a:t>prévention </a:t>
            </a:r>
            <a:endParaRPr lang="fr-FR" sz="4000" dirty="0"/>
          </a:p>
          <a:p>
            <a:pPr algn="r"/>
            <a:r>
              <a:rPr lang="fr-FR" sz="4000" b="1" dirty="0"/>
              <a:t>des bronchiolites à </a:t>
            </a:r>
            <a:r>
              <a:rPr lang="fr-FR" sz="4000" b="1" dirty="0" smtClean="0"/>
              <a:t>VRS</a:t>
            </a:r>
          </a:p>
          <a:p>
            <a:endParaRPr lang="fr-FR" sz="4000" dirty="0"/>
          </a:p>
          <a:p>
            <a:pPr algn="r"/>
            <a:r>
              <a:rPr lang="fr-FR" sz="2000" b="1" dirty="0"/>
              <a:t>Ouverture par Mme Sophie </a:t>
            </a:r>
            <a:r>
              <a:rPr lang="fr-FR" sz="2000" b="1" dirty="0" smtClean="0"/>
              <a:t>MARTINON</a:t>
            </a:r>
          </a:p>
          <a:p>
            <a:pPr algn="r"/>
            <a:r>
              <a:rPr lang="fr-FR" sz="2000" b="1" dirty="0" smtClean="0"/>
              <a:t>Directrice </a:t>
            </a:r>
            <a:r>
              <a:rPr lang="fr-FR" sz="2000" b="1" dirty="0"/>
              <a:t>générale adjointe </a:t>
            </a:r>
            <a:endParaRPr lang="fr-FR" sz="2000" b="1" dirty="0" smtClean="0"/>
          </a:p>
          <a:p>
            <a:pPr algn="r"/>
            <a:r>
              <a:rPr lang="fr-FR" sz="2000" b="1" dirty="0" smtClean="0"/>
              <a:t>ARS </a:t>
            </a:r>
            <a:r>
              <a:rPr lang="fr-FR" sz="2000" b="1" dirty="0"/>
              <a:t>d’Île-de-France</a:t>
            </a:r>
          </a:p>
          <a:p>
            <a:pPr algn="just"/>
            <a:endParaRPr lang="fr-FR" sz="2800" b="1" i="1" dirty="0" smtClean="0">
              <a:solidFill>
                <a:srgbClr val="002395"/>
              </a:solidFill>
            </a:endParaRPr>
          </a:p>
          <a:p>
            <a:pPr algn="r"/>
            <a:r>
              <a:rPr lang="fr-FR" sz="2000" dirty="0" smtClean="0"/>
              <a:t>6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3641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95281"/>
            <a:ext cx="12191999" cy="47424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557" y="2216989"/>
            <a:ext cx="10978243" cy="395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Santé Publique France – Île-de-France</a:t>
            </a:r>
          </a:p>
          <a:p>
            <a:pPr marL="0" indent="0">
              <a:buNone/>
            </a:pPr>
            <a:r>
              <a:rPr lang="fr-FR" sz="2000" dirty="0"/>
              <a:t>Agence régionale Île-de-France </a:t>
            </a:r>
          </a:p>
          <a:p>
            <a:pPr marL="0" indent="0">
              <a:buNone/>
            </a:pPr>
            <a:r>
              <a:rPr lang="fr-FR" sz="2000" dirty="0"/>
              <a:t>Port : +33 (0) 7 64 55 93 28</a:t>
            </a:r>
          </a:p>
          <a:p>
            <a:pPr marL="0" indent="0">
              <a:buNone/>
            </a:pPr>
            <a:r>
              <a:rPr lang="fr-FR" sz="2000" dirty="0"/>
              <a:t>13 rue du Landy</a:t>
            </a:r>
          </a:p>
          <a:p>
            <a:pPr marL="0" indent="0">
              <a:buNone/>
            </a:pPr>
            <a:r>
              <a:rPr lang="fr-FR" sz="2000" dirty="0"/>
              <a:t>93200 Saint-Denis, France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u="sng" dirty="0">
                <a:hlinkClick r:id="rId2"/>
              </a:rPr>
              <a:t>cire-idf@santepubliquefrance.fr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44" y="841148"/>
            <a:ext cx="3522047" cy="5035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499285" y="6640411"/>
            <a:ext cx="408156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>
                <a:hlinkClick r:id="rId4"/>
              </a:rPr>
              <a:t>https://www.santepubliquefrance.fr/recherche/#search=Surveillance%20sanitaire%20en%20r%C3%A9gion%20Ile-de-France</a:t>
            </a:r>
            <a:endParaRPr lang="fr-FR" sz="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989" y="583902"/>
            <a:ext cx="909863" cy="478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557" y="6488668"/>
            <a:ext cx="687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Bulletin </a:t>
            </a:r>
            <a:r>
              <a:rPr lang="fr-FR" dirty="0" err="1"/>
              <a:t>SpF</a:t>
            </a:r>
            <a:r>
              <a:rPr lang="fr-FR" dirty="0"/>
              <a:t> Surveillance sanitaire en région Ile-de-France: accessible </a:t>
            </a:r>
            <a:r>
              <a:rPr lang="fr-FR" dirty="0">
                <a:hlinkClick r:id="rId4"/>
              </a:rPr>
              <a:t>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9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815893" y="5829267"/>
            <a:ext cx="4320000" cy="597263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33" dirty="0"/>
          </a:p>
        </p:txBody>
      </p:sp>
      <p:sp>
        <p:nvSpPr>
          <p:cNvPr id="11" name="ZoneTexte 10"/>
          <p:cNvSpPr txBox="1"/>
          <p:nvPr/>
        </p:nvSpPr>
        <p:spPr>
          <a:xfrm>
            <a:off x="4105880" y="3440928"/>
            <a:ext cx="7413458" cy="342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333" b="1" dirty="0"/>
              <a:t>Rappel du dispositif de prévention des bronchiolites à </a:t>
            </a:r>
            <a:r>
              <a:rPr lang="fr-FR" sz="3333" b="1" dirty="0" smtClean="0"/>
              <a:t>VRS pour </a:t>
            </a:r>
          </a:p>
          <a:p>
            <a:pPr algn="r"/>
            <a:r>
              <a:rPr lang="fr-FR" sz="3333" b="1" dirty="0" smtClean="0"/>
              <a:t>la saison 2023/2024</a:t>
            </a:r>
            <a:endParaRPr lang="fr-FR" sz="3333" b="1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algn="r"/>
            <a:r>
              <a:rPr lang="fr-FR" dirty="0"/>
              <a:t>Mme Magali GUEGAN, Directrice adjointe de la Santé publique </a:t>
            </a:r>
            <a:endParaRPr lang="fr-FR" dirty="0" smtClean="0"/>
          </a:p>
          <a:p>
            <a:pPr algn="r"/>
            <a:r>
              <a:rPr lang="fr-FR" dirty="0" smtClean="0"/>
              <a:t>ARS </a:t>
            </a:r>
            <a:r>
              <a:rPr lang="fr-FR" dirty="0"/>
              <a:t>d’Île-de-France</a:t>
            </a:r>
            <a:endParaRPr lang="fr-FR" sz="3333" b="1" dirty="0"/>
          </a:p>
          <a:p>
            <a:pPr algn="r"/>
            <a:endParaRPr lang="fr-FR" sz="2667" b="1" dirty="0"/>
          </a:p>
        </p:txBody>
      </p:sp>
    </p:spTree>
    <p:extLst>
      <p:ext uri="{BB962C8B-B14F-4D97-AF65-F5344CB8AC3E}">
        <p14:creationId xmlns:p14="http://schemas.microsoft.com/office/powerpoint/2010/main" val="192470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</a:rPr>
              <a:pPr defTabSz="1219170"/>
              <a:t>12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14347" y="-16352"/>
            <a:ext cx="10587556" cy="719988"/>
          </a:xfrm>
        </p:spPr>
        <p:txBody>
          <a:bodyPr>
            <a:noAutofit/>
          </a:bodyPr>
          <a:lstStyle/>
          <a:p>
            <a:r>
              <a:rPr lang="fr-FR" dirty="0" smtClean="0"/>
              <a:t>Campagne de prévention de la bronchiolite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27402" y="943624"/>
            <a:ext cx="11232445" cy="4369868"/>
          </a:xfrm>
        </p:spPr>
        <p:txBody>
          <a:bodyPr/>
          <a:lstStyle/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b="1" dirty="0" smtClean="0"/>
              <a:t>Les</a:t>
            </a:r>
            <a:r>
              <a:rPr lang="fr-FR" sz="2000" b="1" dirty="0" smtClean="0"/>
              <a:t> </a:t>
            </a:r>
            <a:r>
              <a:rPr lang="fr-FR" sz="2000" b="1" dirty="0"/>
              <a:t>enjeux pour l’IDF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/>
              <a:t>Impact des épidémies hivernales – tension du système de santé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/>
              <a:t>P</a:t>
            </a:r>
            <a:r>
              <a:rPr lang="fr-FR" sz="1800" dirty="0" smtClean="0"/>
              <a:t>rotection </a:t>
            </a:r>
            <a:r>
              <a:rPr lang="fr-FR" sz="1800" dirty="0"/>
              <a:t>des plus vulnérables – lutte contre les ISS</a:t>
            </a:r>
          </a:p>
          <a:p>
            <a:pPr marL="122764" lvl="1" indent="0">
              <a:spcBef>
                <a:spcPts val="0"/>
              </a:spcBef>
              <a:spcAft>
                <a:spcPts val="667"/>
              </a:spcAft>
              <a:buNone/>
            </a:pPr>
            <a:endParaRPr lang="fr-FR" sz="2000" b="1" dirty="0" smtClean="0"/>
          </a:p>
          <a:p>
            <a:pPr marL="122764" lvl="1" indent="0">
              <a:spcBef>
                <a:spcPts val="0"/>
              </a:spcBef>
              <a:spcAft>
                <a:spcPts val="667"/>
              </a:spcAft>
              <a:buNone/>
            </a:pPr>
            <a:r>
              <a:rPr lang="fr-FR" sz="2000" b="1" dirty="0" smtClean="0"/>
              <a:t>Deux piliers:</a:t>
            </a:r>
          </a:p>
          <a:p>
            <a:pPr marL="122764" lvl="1" indent="0">
              <a:spcBef>
                <a:spcPts val="0"/>
              </a:spcBef>
              <a:spcAft>
                <a:spcPts val="667"/>
              </a:spcAft>
              <a:buNone/>
            </a:pPr>
            <a:endParaRPr lang="fr-FR" sz="2000" b="1" dirty="0" smtClean="0"/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Tx/>
              <a:buChar char="-"/>
            </a:pPr>
            <a:r>
              <a:rPr lang="fr-FR" sz="2000" b="1" dirty="0" smtClean="0"/>
              <a:t>Les </a:t>
            </a:r>
            <a:r>
              <a:rPr lang="fr-FR" sz="2000" b="1" dirty="0"/>
              <a:t>mesures barrières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 smtClean="0"/>
              <a:t>Les professionnels connaissent bien les gestes barrières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 smtClean="0"/>
              <a:t>Des supports seront de nouveaux diffusés</a:t>
            </a:r>
          </a:p>
          <a:p>
            <a:pPr marL="362758" lvl="2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sz="1800" b="1" dirty="0" smtClean="0"/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Tx/>
              <a:buChar char="-"/>
            </a:pPr>
            <a:r>
              <a:rPr lang="fr-FR" sz="2000" b="1" dirty="0" smtClean="0"/>
              <a:t>Un </a:t>
            </a:r>
            <a:r>
              <a:rPr lang="fr-FR" sz="2000" b="1" dirty="0"/>
              <a:t>nouveau traitement préventif 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/>
              <a:t>Non obligatoire </a:t>
            </a:r>
            <a:r>
              <a:rPr lang="fr-FR" sz="1800" dirty="0" smtClean="0"/>
              <a:t>: libre choix de familles</a:t>
            </a:r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 smtClean="0"/>
              <a:t>Pour cette saison: pour les enfants nés depuis le 6 février 2023</a:t>
            </a:r>
            <a:endParaRPr lang="fr-FR" sz="1800" dirty="0"/>
          </a:p>
          <a:p>
            <a:pPr marL="705658" lvl="2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sz="1800" dirty="0"/>
              <a:t>Circuit d’accès </a:t>
            </a:r>
            <a:r>
              <a:rPr lang="fr-FR" sz="1800" dirty="0" smtClean="0"/>
              <a:t>au </a:t>
            </a:r>
            <a:r>
              <a:rPr lang="fr-FR" sz="1800" dirty="0" err="1" smtClean="0"/>
              <a:t>Beyfortus</a:t>
            </a:r>
            <a:r>
              <a:rPr lang="fr-FR" sz="1800" baseline="30000" dirty="0" smtClean="0"/>
              <a:t>®</a:t>
            </a:r>
            <a:r>
              <a:rPr lang="fr-FR" sz="1800" dirty="0" smtClean="0"/>
              <a:t>  spécifique </a:t>
            </a:r>
            <a:r>
              <a:rPr lang="fr-FR" sz="1800" dirty="0"/>
              <a:t>en </a:t>
            </a:r>
            <a:r>
              <a:rPr lang="fr-FR" sz="1800" dirty="0" smtClean="0"/>
              <a:t>2023 car volume négocié par l’Etat</a:t>
            </a:r>
          </a:p>
          <a:p>
            <a:pPr marL="362758" lvl="2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sz="1800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9883036" y="223636"/>
            <a:ext cx="1800000" cy="4800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2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</a:rPr>
              <a:pPr defTabSz="1219170"/>
              <a:t>13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3836" y="0"/>
            <a:ext cx="10587556" cy="719988"/>
          </a:xfrm>
        </p:spPr>
        <p:txBody>
          <a:bodyPr>
            <a:noAutofit/>
          </a:bodyPr>
          <a:lstStyle/>
          <a:p>
            <a:r>
              <a:rPr lang="fr-FR" dirty="0" smtClean="0"/>
              <a:t>Parcours </a:t>
            </a:r>
            <a:r>
              <a:rPr lang="fr-FR" dirty="0"/>
              <a:t>d’immunisation (DGS-urgent n°2023_12 et DGS- n°2023_14)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53830" y="927272"/>
            <a:ext cx="11232445" cy="4369868"/>
          </a:xfrm>
        </p:spPr>
        <p:txBody>
          <a:bodyPr/>
          <a:lstStyle/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b="1" dirty="0" smtClean="0"/>
              <a:t>Parcours: </a:t>
            </a:r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Tx/>
              <a:buChar char="-"/>
            </a:pPr>
            <a:r>
              <a:rPr lang="fr-FR" dirty="0" smtClean="0"/>
              <a:t>Un parcours en </a:t>
            </a:r>
            <a:r>
              <a:rPr lang="fr-FR" dirty="0"/>
              <a:t>ES (immunisation des nouveau-nés nés à compter de la mise à disposition de l’anticorps </a:t>
            </a:r>
            <a:r>
              <a:rPr lang="fr-FR" dirty="0" smtClean="0"/>
              <a:t>monoclonal) </a:t>
            </a:r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Tx/>
              <a:buChar char="-"/>
            </a:pPr>
            <a:r>
              <a:rPr lang="fr-FR" dirty="0" smtClean="0"/>
              <a:t>Un parcours </a:t>
            </a:r>
            <a:r>
              <a:rPr lang="fr-FR" dirty="0"/>
              <a:t>en </a:t>
            </a:r>
            <a:r>
              <a:rPr lang="fr-FR" dirty="0" smtClean="0"/>
              <a:t>ville (</a:t>
            </a:r>
            <a:r>
              <a:rPr lang="fr-FR" dirty="0"/>
              <a:t>immunisation en </a:t>
            </a:r>
            <a:r>
              <a:rPr lang="fr-FR" dirty="0" smtClean="0"/>
              <a:t>rattrapage).</a:t>
            </a:r>
            <a:endParaRPr lang="fr-FR" dirty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b="1" dirty="0" smtClean="0"/>
              <a:t>Circuit</a:t>
            </a:r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dirty="0" smtClean="0"/>
              <a:t>Produit disponible mi septembre 2023 dans </a:t>
            </a:r>
            <a:r>
              <a:rPr lang="fr-FR" dirty="0"/>
              <a:t>les établissements de santé </a:t>
            </a:r>
            <a:r>
              <a:rPr lang="fr-FR" dirty="0" smtClean="0"/>
              <a:t>et, </a:t>
            </a:r>
            <a:r>
              <a:rPr lang="fr-FR" dirty="0"/>
              <a:t>sur </a:t>
            </a:r>
            <a:r>
              <a:rPr lang="fr-FR" dirty="0" smtClean="0"/>
              <a:t>commande auprès du laboratoire, </a:t>
            </a:r>
            <a:r>
              <a:rPr lang="fr-FR" dirty="0"/>
              <a:t>dans les pharmacies </a:t>
            </a:r>
            <a:r>
              <a:rPr lang="fr-FR" dirty="0" smtClean="0"/>
              <a:t>d’officine Mise </a:t>
            </a:r>
            <a:r>
              <a:rPr lang="fr-FR" dirty="0"/>
              <a:t>à disposition sans facturation pour la campagne 2023/2024. </a:t>
            </a:r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b="1" dirty="0" smtClean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b="1" dirty="0" smtClean="0"/>
              <a:t>Les professionnels effecteurs: </a:t>
            </a:r>
            <a:endParaRPr lang="fr-FR" b="1" dirty="0"/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dirty="0"/>
              <a:t>Prescriptions par les médecins </a:t>
            </a:r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</a:pPr>
            <a:r>
              <a:rPr lang="fr-FR" dirty="0"/>
              <a:t>Injections par les médecins et infirmiers sur prescription.</a:t>
            </a:r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Les textes règlementaires (décret avec avis de l’Ordre) doivent encore faire l’objet d’une modification pour permettre aux </a:t>
            </a:r>
            <a:r>
              <a:rPr lang="fr-FR" dirty="0"/>
              <a:t>sages-femmes de prescrire </a:t>
            </a:r>
            <a:r>
              <a:rPr lang="fr-FR" dirty="0" smtClean="0"/>
              <a:t>et </a:t>
            </a:r>
            <a:r>
              <a:rPr lang="fr-FR" dirty="0"/>
              <a:t>injecter </a:t>
            </a:r>
            <a:r>
              <a:rPr lang="fr-FR" dirty="0" err="1"/>
              <a:t>Beyfortus</a:t>
            </a:r>
            <a:r>
              <a:rPr lang="fr-FR" dirty="0" smtClean="0"/>
              <a:t>®, ce qui en l’état des textes n’est pas possible. </a:t>
            </a:r>
          </a:p>
          <a:p>
            <a:pPr marL="465664" lvl="1" indent="-342900" algn="just">
              <a:spcBef>
                <a:spcPts val="0"/>
              </a:spcBef>
              <a:spcAft>
                <a:spcPts val="667"/>
              </a:spcAft>
              <a:buFont typeface="Wingdings" panose="05000000000000000000" pitchFamily="2" charset="2"/>
              <a:buChar char="Ø"/>
            </a:pPr>
            <a:r>
              <a:rPr lang="fr-FR" dirty="0" smtClean="0"/>
              <a:t>Focus PMI: prescription  et injection possible – discussion en cours avec le ministère pour garantir un accès au médicament pour les nourrissons de parents sans droit sociaux (pour accès en officine)</a:t>
            </a:r>
          </a:p>
        </p:txBody>
      </p:sp>
    </p:spTree>
    <p:extLst>
      <p:ext uri="{BB962C8B-B14F-4D97-AF65-F5344CB8AC3E}">
        <p14:creationId xmlns:p14="http://schemas.microsoft.com/office/powerpoint/2010/main" val="11314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</a:rPr>
              <a:pPr defTabSz="1219170"/>
              <a:t>14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03836" y="0"/>
            <a:ext cx="10587556" cy="719988"/>
          </a:xfrm>
        </p:spPr>
        <p:txBody>
          <a:bodyPr>
            <a:noAutofit/>
          </a:bodyPr>
          <a:lstStyle/>
          <a:p>
            <a:r>
              <a:rPr lang="fr-FR" dirty="0" smtClean="0"/>
              <a:t>Information/communication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53830" y="927272"/>
            <a:ext cx="11232445" cy="4369868"/>
          </a:xfrm>
        </p:spPr>
        <p:txBody>
          <a:bodyPr/>
          <a:lstStyle/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dirty="0" smtClean="0"/>
              <a:t>Les supports d’information nationaux ne sont pas encore communiqués </a:t>
            </a:r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dirty="0"/>
              <a:t>m</a:t>
            </a:r>
            <a:r>
              <a:rPr lang="fr-FR" dirty="0" smtClean="0"/>
              <a:t>ais les brochures SPF sur les gestes barrières sont toujours disponibles.</a:t>
            </a:r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 smtClean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 smtClean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 smtClean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 smtClean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r>
              <a:rPr lang="fr-FR" dirty="0" smtClean="0"/>
              <a:t>A date, s’agissant de l’anticorps monoclonal, seul le document aux familles de l’ANSM est disponible pour les questions sur les effets indésirables.</a:t>
            </a:r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/>
          </a:p>
          <a:p>
            <a:pPr marL="122764" lvl="1" indent="0" algn="just">
              <a:spcBef>
                <a:spcPts val="0"/>
              </a:spcBef>
              <a:spcAft>
                <a:spcPts val="667"/>
              </a:spcAft>
              <a:buNone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17" y="3873517"/>
            <a:ext cx="3737917" cy="26459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74" y="463636"/>
            <a:ext cx="2085035" cy="29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815893" y="5829267"/>
            <a:ext cx="4320000" cy="597263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33" dirty="0"/>
          </a:p>
        </p:txBody>
      </p:sp>
      <p:sp>
        <p:nvSpPr>
          <p:cNvPr id="11" name="ZoneTexte 10"/>
          <p:cNvSpPr txBox="1"/>
          <p:nvPr/>
        </p:nvSpPr>
        <p:spPr>
          <a:xfrm>
            <a:off x="3433218" y="3525011"/>
            <a:ext cx="7413458" cy="319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333" b="1" dirty="0"/>
              <a:t>Gestes barrières pour la prévention des bronchiolites </a:t>
            </a:r>
          </a:p>
          <a:p>
            <a:endParaRPr lang="fr-FR" b="1" dirty="0" smtClean="0"/>
          </a:p>
          <a:p>
            <a:endParaRPr lang="fr-FR" dirty="0"/>
          </a:p>
          <a:p>
            <a:pPr algn="r"/>
            <a:r>
              <a:rPr lang="fr-FR" dirty="0"/>
              <a:t>Dr </a:t>
            </a:r>
            <a:r>
              <a:rPr lang="fr-FR" dirty="0" err="1"/>
              <a:t>Mandovi</a:t>
            </a:r>
            <a:r>
              <a:rPr lang="fr-FR" dirty="0"/>
              <a:t> RAJGURU, Chef de service de néonatalogie </a:t>
            </a:r>
            <a:endParaRPr lang="fr-FR" dirty="0" smtClean="0"/>
          </a:p>
          <a:p>
            <a:pPr algn="r"/>
            <a:r>
              <a:rPr lang="fr-FR" dirty="0" smtClean="0"/>
              <a:t>et </a:t>
            </a:r>
            <a:r>
              <a:rPr lang="fr-FR" dirty="0"/>
              <a:t>pédiatre de maternité</a:t>
            </a:r>
          </a:p>
          <a:p>
            <a:pPr algn="r"/>
            <a:r>
              <a:rPr lang="fr-FR" dirty="0"/>
              <a:t>Mme Caroline </a:t>
            </a:r>
            <a:r>
              <a:rPr lang="fr-FR" cap="all" dirty="0"/>
              <a:t>Crochemore, </a:t>
            </a:r>
            <a:r>
              <a:rPr lang="fr-FR" dirty="0"/>
              <a:t>Infirmière puéricultrice en </a:t>
            </a:r>
            <a:r>
              <a:rPr lang="fr-FR" dirty="0" smtClean="0"/>
              <a:t>maternité </a:t>
            </a:r>
            <a:r>
              <a:rPr lang="fr-FR" dirty="0"/>
              <a:t>Centre Hospitalier de Versailles</a:t>
            </a:r>
          </a:p>
          <a:p>
            <a:pPr algn="r"/>
            <a:endParaRPr lang="fr-FR" sz="2667" b="1" dirty="0"/>
          </a:p>
        </p:txBody>
      </p:sp>
    </p:spTree>
    <p:extLst>
      <p:ext uri="{BB962C8B-B14F-4D97-AF65-F5344CB8AC3E}">
        <p14:creationId xmlns:p14="http://schemas.microsoft.com/office/powerpoint/2010/main" val="225740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53030"/>
            <a:ext cx="12191999" cy="343667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Information donnée en Maternité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7340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Des gestes simples à adopter pour protéger les enfants et limiter la circulation du virus</a:t>
            </a:r>
          </a:p>
          <a:p>
            <a:pPr lvl="1"/>
            <a:r>
              <a:rPr lang="fr-FR" dirty="0" smtClean="0"/>
              <a:t>Limiter les visites au cercle des adultes très proches et non malades</a:t>
            </a:r>
          </a:p>
          <a:p>
            <a:pPr lvl="1"/>
            <a:r>
              <a:rPr lang="fr-FR" dirty="0" smtClean="0"/>
              <a:t>Eviter le passage de bras en bras, pas de bisous </a:t>
            </a:r>
          </a:p>
          <a:p>
            <a:pPr lvl="1"/>
            <a:r>
              <a:rPr lang="fr-FR" dirty="0" smtClean="0"/>
              <a:t>Se laver les mains avant et après le contact avec le bébé: notamment au moment du change, de la tétée ou du biberon</a:t>
            </a:r>
          </a:p>
          <a:p>
            <a:pPr lvl="1"/>
            <a:r>
              <a:rPr lang="fr-FR" dirty="0" smtClean="0"/>
              <a:t>Laver régulièrement les jouets et doudous</a:t>
            </a:r>
          </a:p>
          <a:p>
            <a:pPr lvl="1"/>
            <a:r>
              <a:rPr lang="fr-FR" dirty="0" smtClean="0"/>
              <a:t>Avant l’âge de trois mois, éviter au maximum</a:t>
            </a:r>
          </a:p>
          <a:p>
            <a:pPr lvl="2"/>
            <a:r>
              <a:rPr lang="fr-FR" dirty="0" smtClean="0"/>
              <a:t>les réunions de famille </a:t>
            </a:r>
          </a:p>
          <a:p>
            <a:pPr lvl="2"/>
            <a:r>
              <a:rPr lang="fr-FR" dirty="0" smtClean="0"/>
              <a:t>Les lieux très fréquentés et clos (supermarchés, restaurants, transports en commun)</a:t>
            </a:r>
          </a:p>
          <a:p>
            <a:pPr lvl="2"/>
            <a:r>
              <a:rPr lang="fr-FR" dirty="0" smtClean="0"/>
              <a:t>L’entrée en collectivité</a:t>
            </a:r>
          </a:p>
          <a:p>
            <a:pPr lvl="1"/>
            <a:r>
              <a:rPr lang="fr-FR" dirty="0" smtClean="0"/>
              <a:t>Aérer quotidiennement au moins 10 mn le lieu de vie de l’enfant, en particulier la chambre où il dort</a:t>
            </a:r>
          </a:p>
          <a:p>
            <a:pPr lvl="1"/>
            <a:r>
              <a:rPr lang="fr-FR" dirty="0" smtClean="0"/>
              <a:t>Ne pas fumer à l’intérieur du domicile ni près de l’enfant</a:t>
            </a:r>
          </a:p>
          <a:p>
            <a:pPr lvl="1"/>
            <a:r>
              <a:rPr lang="fr-FR" dirty="0" smtClean="0"/>
              <a:t>En cas de rhume: porter soi-même un masque, et le faire porter aux visiteurs en présence du nourrisson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Webinaire régional sur la prévention des bronchiolites à VRS 06/09/2023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3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834620"/>
            <a:ext cx="12191999" cy="370424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Gestes et conseils en Maternité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Conseils pour la prévention donnés oralement</a:t>
            </a:r>
          </a:p>
          <a:p>
            <a:r>
              <a:rPr lang="fr-FR" dirty="0" smtClean="0"/>
              <a:t>Désinfection rhino-pharyngée: gestes montrés avant le retour à domicile </a:t>
            </a:r>
          </a:p>
          <a:p>
            <a:r>
              <a:rPr lang="fr-FR" dirty="0" smtClean="0"/>
              <a:t>Recommandations quand l’enfant est malade</a:t>
            </a:r>
          </a:p>
          <a:p>
            <a:pPr lvl="1"/>
            <a:r>
              <a:rPr lang="fr-FR" dirty="0" smtClean="0"/>
              <a:t>Lui nettoyer le nez plusieurs fois par jour (6) au sérum physiologique, surtout avant les repas</a:t>
            </a:r>
          </a:p>
          <a:p>
            <a:pPr lvl="1"/>
            <a:r>
              <a:rPr lang="fr-FR" dirty="0" smtClean="0"/>
              <a:t>Surveiller son alimentation</a:t>
            </a:r>
          </a:p>
          <a:p>
            <a:pPr lvl="1"/>
            <a:r>
              <a:rPr lang="fr-FR" dirty="0" smtClean="0"/>
              <a:t>Donner de l’eau pour éviter la déshydratation</a:t>
            </a:r>
          </a:p>
          <a:p>
            <a:pPr lvl="1"/>
            <a:r>
              <a:rPr lang="fr-FR" dirty="0" smtClean="0"/>
              <a:t>Fractionner les repas </a:t>
            </a:r>
          </a:p>
          <a:p>
            <a:pPr lvl="1"/>
            <a:r>
              <a:rPr lang="fr-FR" dirty="0" smtClean="0"/>
              <a:t>Ne pas trop le couvrir, bien aérer les pièces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Webinaire régional sur la prévention des bronchiolites à VRS 06/09/2023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48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0756"/>
            <a:ext cx="12191999" cy="31298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Quand faut-il consulter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l’enfant est gêné pour respirer, s’il a du mal à téter ou manger consulter le médecin traitant</a:t>
            </a:r>
          </a:p>
          <a:p>
            <a:r>
              <a:rPr lang="fr-FR" dirty="0" smtClean="0"/>
              <a:t>Enfant de moins de 3 mois et fièvre: consulter en urgence</a:t>
            </a:r>
          </a:p>
          <a:p>
            <a:r>
              <a:rPr lang="fr-FR" dirty="0" smtClean="0"/>
              <a:t>Appel du 15 ou consultation en urgence si 	dans le contexte d’un enfant qui a un encombrement nasal ou qui tousse: </a:t>
            </a:r>
          </a:p>
          <a:p>
            <a:pPr lvl="1"/>
            <a:r>
              <a:rPr lang="fr-FR" dirty="0" smtClean="0"/>
              <a:t>Enfant de moins de 6 semaines</a:t>
            </a:r>
          </a:p>
          <a:p>
            <a:pPr lvl="1"/>
            <a:r>
              <a:rPr lang="fr-FR" dirty="0" smtClean="0"/>
              <a:t>Ancien prématuré &lt;3mois</a:t>
            </a:r>
          </a:p>
          <a:p>
            <a:pPr lvl="1"/>
            <a:r>
              <a:rPr lang="fr-FR" dirty="0" smtClean="0"/>
              <a:t>Maladie connue, en particulier maladie cardiaque</a:t>
            </a:r>
          </a:p>
          <a:p>
            <a:pPr lvl="1"/>
            <a:r>
              <a:rPr lang="fr-FR" dirty="0" smtClean="0"/>
              <a:t>Boit moins que la moitié de ses rations, ou vomit systématiquement</a:t>
            </a:r>
          </a:p>
          <a:p>
            <a:pPr lvl="1"/>
            <a:r>
              <a:rPr lang="fr-FR" dirty="0" smtClean="0"/>
              <a:t>Dort en permanence ou est inconsolable et ne peut s’endormir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Webinaire régional sur la prévention des bronchiolites à VRS 06/09/2023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0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853030"/>
            <a:ext cx="12191999" cy="35201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Document remis à la sortie de la Maternité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28" t="16204" r="21106" b="9715"/>
          <a:stretch/>
        </p:blipFill>
        <p:spPr>
          <a:xfrm>
            <a:off x="1699492" y="1850395"/>
            <a:ext cx="7583054" cy="475360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Webinaire régional sur la prévention des bronchiolites à VRS 06/09/2023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0300" y="1616815"/>
            <a:ext cx="5591175" cy="442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88" y="374031"/>
            <a:ext cx="5171090" cy="648396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1219170"/>
              <a:t>2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6445765" y="1747512"/>
            <a:ext cx="4765291" cy="177217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dirty="0" smtClean="0"/>
              <a:t>Pour rappel, sur </a:t>
            </a:r>
            <a:r>
              <a:rPr lang="fr-FR" b="1" dirty="0" smtClean="0">
                <a:solidFill>
                  <a:schemeClr val="tx2"/>
                </a:solidFill>
              </a:rPr>
              <a:t>Teams</a:t>
            </a:r>
            <a:r>
              <a:rPr lang="fr-FR" dirty="0" smtClean="0"/>
              <a:t>, nous vous invitons à :</a:t>
            </a:r>
          </a:p>
          <a:p>
            <a:pPr marL="377825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Merci de garder vos </a:t>
            </a:r>
            <a:r>
              <a:rPr lang="fr-FR" sz="1200" b="1" dirty="0" smtClean="0">
                <a:solidFill>
                  <a:schemeClr val="tx2"/>
                </a:solidFill>
              </a:rPr>
              <a:t>micros coupés </a:t>
            </a:r>
            <a:r>
              <a:rPr lang="fr-FR" sz="1200" dirty="0" smtClean="0"/>
              <a:t>pendant la présentation</a:t>
            </a:r>
          </a:p>
          <a:p>
            <a:pPr marL="377825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N’hésitez pas à utiliser l’option « </a:t>
            </a:r>
            <a:r>
              <a:rPr lang="fr-FR" sz="1200" b="1" dirty="0" smtClean="0">
                <a:solidFill>
                  <a:schemeClr val="tx2"/>
                </a:solidFill>
              </a:rPr>
              <a:t>Lever la main</a:t>
            </a:r>
            <a:r>
              <a:rPr lang="fr-FR" sz="1200" dirty="0" smtClean="0"/>
              <a:t> » si vous souhaitez intervenir</a:t>
            </a:r>
          </a:p>
          <a:p>
            <a:pPr marL="377825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 smtClean="0"/>
              <a:t>Utilisez la </a:t>
            </a:r>
            <a:r>
              <a:rPr lang="fr-FR" sz="1200" b="1" dirty="0" smtClean="0">
                <a:solidFill>
                  <a:schemeClr val="tx2"/>
                </a:solidFill>
              </a:rPr>
              <a:t>zone de chat </a:t>
            </a:r>
            <a:r>
              <a:rPr lang="fr-FR" sz="1200" dirty="0" smtClean="0"/>
              <a:t>pour également poser vos questions ou vos commentaires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200" b="1" dirty="0" smtClean="0">
                <a:solidFill>
                  <a:schemeClr val="tx2"/>
                </a:solidFill>
              </a:rPr>
              <a:t>Les supports de présentation seront disponibles sur le site internet de l’ARS d’Île de France</a:t>
            </a:r>
            <a:endParaRPr lang="fr-FR" sz="1200" b="1" dirty="0">
              <a:solidFill>
                <a:schemeClr val="tx2"/>
              </a:solidFill>
            </a:endParaRPr>
          </a:p>
          <a:p>
            <a:pPr marL="377825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b="1" dirty="0" smtClean="0">
                <a:solidFill>
                  <a:schemeClr val="tx2"/>
                </a:solidFill>
              </a:rPr>
              <a:t>Deux temps d’échange prévus</a:t>
            </a:r>
            <a:endParaRPr lang="fr-FR" dirty="0" smtClean="0"/>
          </a:p>
        </p:txBody>
      </p:sp>
      <p:pic>
        <p:nvPicPr>
          <p:cNvPr id="8" name="Picture 8" descr="couper le microphon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03" y="2802579"/>
            <a:ext cx="286002" cy="2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803" y="3767073"/>
            <a:ext cx="286002" cy="25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0" descr="lever la main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69" y="3193933"/>
            <a:ext cx="290854" cy="2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iscuter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03" y="3768039"/>
            <a:ext cx="287313" cy="2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40756"/>
            <a:ext cx="12191999" cy="300709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Document remis à la sortie (2)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08" t="20662" r="22538" b="6319"/>
          <a:stretch/>
        </p:blipFill>
        <p:spPr>
          <a:xfrm>
            <a:off x="1265382" y="1930400"/>
            <a:ext cx="9347200" cy="471978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Webinaire régional sur la prévention des bronchiolites à VRS 06/09/2023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6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 bwMode="gray">
          <a:xfrm>
            <a:off x="815893" y="5829267"/>
            <a:ext cx="4320000" cy="597263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33" dirty="0"/>
          </a:p>
        </p:txBody>
      </p:sp>
      <p:sp>
        <p:nvSpPr>
          <p:cNvPr id="11" name="ZoneTexte 10"/>
          <p:cNvSpPr txBox="1"/>
          <p:nvPr/>
        </p:nvSpPr>
        <p:spPr>
          <a:xfrm>
            <a:off x="5135894" y="3525011"/>
            <a:ext cx="6240693" cy="31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333" b="1" dirty="0"/>
              <a:t>Prévention des bronchiolites à VRS </a:t>
            </a:r>
            <a:r>
              <a:rPr lang="fr-FR" sz="3333" b="1" dirty="0" smtClean="0"/>
              <a:t>de </a:t>
            </a:r>
            <a:r>
              <a:rPr lang="fr-FR" sz="3333" b="1" dirty="0"/>
              <a:t>nourrissons par anticorps monoclonal</a:t>
            </a:r>
          </a:p>
          <a:p>
            <a:pPr algn="r"/>
            <a:endParaRPr lang="fr-FR" sz="3333" b="1" dirty="0"/>
          </a:p>
          <a:p>
            <a:pPr algn="r"/>
            <a:r>
              <a:rPr lang="fr-FR" sz="2000" dirty="0"/>
              <a:t>Dr Julie Chastang</a:t>
            </a:r>
          </a:p>
          <a:p>
            <a:pPr algn="r"/>
            <a:r>
              <a:rPr lang="fr-FR" sz="2000" dirty="0"/>
              <a:t>Pr </a:t>
            </a:r>
            <a:r>
              <a:rPr lang="fr-FR" sz="2000" dirty="0" err="1"/>
              <a:t>Loic</a:t>
            </a:r>
            <a:r>
              <a:rPr lang="fr-FR" sz="2000" dirty="0"/>
              <a:t> de </a:t>
            </a:r>
            <a:r>
              <a:rPr lang="fr-FR" sz="2000" dirty="0" err="1"/>
              <a:t>Pontual</a:t>
            </a:r>
            <a:endParaRPr lang="fr-FR" sz="2000" dirty="0"/>
          </a:p>
          <a:p>
            <a:pPr algn="r"/>
            <a:endParaRPr lang="fr-FR" sz="2667" b="1" dirty="0"/>
          </a:p>
        </p:txBody>
      </p:sp>
    </p:spTree>
    <p:extLst>
      <p:ext uri="{BB962C8B-B14F-4D97-AF65-F5344CB8AC3E}">
        <p14:creationId xmlns:p14="http://schemas.microsoft.com/office/powerpoint/2010/main" val="170099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prstGeom prst="round1Rect">
            <a:avLst>
              <a:gd name="adj" fmla="val 0"/>
            </a:avLst>
          </a:prstGeom>
        </p:spPr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8FAAC2-ECC7-674E-BA6D-9C8C798446C6}" type="datetime1">
              <a:rPr lang="fr-FR" cap="all" smtClean="0"/>
              <a:t>06/09/2023</a:t>
            </a:fld>
            <a:endParaRPr lang="fr-FR" cap="all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33" indent="0">
              <a:buNone/>
            </a:pPr>
            <a:r>
              <a:rPr lang="fr-FR" dirty="0"/>
              <a:t>Aucun lien d’intérêt à déclarer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06471" y="3332989"/>
            <a:ext cx="336000" cy="3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197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prstGeom prst="round1Rect">
            <a:avLst>
              <a:gd name="adj" fmla="val 0"/>
            </a:avLst>
          </a:prstGeom>
        </p:spPr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8FAAC2-ECC7-674E-BA6D-9C8C798446C6}" type="datetime1">
              <a:rPr lang="fr-FR" cap="all" smtClean="0"/>
              <a:t>06/09/2023</a:t>
            </a:fld>
            <a:endParaRPr lang="fr-FR" cap="all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1830" indent="-114297"/>
            <a:r>
              <a:rPr lang="fr-FR" dirty="0"/>
              <a:t>Littérature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06471" y="3332989"/>
            <a:ext cx="336000" cy="3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5196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6107" y="350787"/>
            <a:ext cx="9136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92" algn="ctr"/>
            <a:r>
              <a:rPr lang="fr-FR" sz="2800" b="1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64701" y="1279751"/>
            <a:ext cx="5891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92"/>
            <a:r>
              <a:rPr lang="fr-FR" sz="3200" b="1" dirty="0">
                <a:solidFill>
                  <a:srgbClr val="0070C0"/>
                </a:solidFill>
              </a:rPr>
              <a:t>Les anticorps anti VRS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0C8FBA8-0D54-3E47-9577-F0966988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71" y="1933914"/>
            <a:ext cx="8729060" cy="46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372E8F1C-99F8-4A19-96E3-BA9E9E7F534A}"/>
              </a:ext>
            </a:extLst>
          </p:cNvPr>
          <p:cNvGrpSpPr/>
          <p:nvPr/>
        </p:nvGrpSpPr>
        <p:grpSpPr>
          <a:xfrm>
            <a:off x="8047192" y="2035535"/>
            <a:ext cx="3404528" cy="4264599"/>
            <a:chOff x="3210863" y="1102100"/>
            <a:chExt cx="2391049" cy="3200608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2190A62F-A5A2-40A8-87AE-B2DD3247EF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10863" y="1102100"/>
              <a:ext cx="2391049" cy="3200608"/>
              <a:chOff x="3596260" y="1888394"/>
              <a:chExt cx="1933353" cy="2587942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48860EC6-9656-425B-82CD-146534C76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930"/>
              <a:stretch>
                <a:fillRect/>
              </a:stretch>
            </p:blipFill>
            <p:spPr bwMode="auto">
              <a:xfrm>
                <a:off x="3740175" y="2031889"/>
                <a:ext cx="1789438" cy="2444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C04AA0B0-1AC5-4159-A14C-C40B8E1DA327}"/>
                  </a:ext>
                </a:extLst>
              </p:cNvPr>
              <p:cNvSpPr txBox="1"/>
              <p:nvPr/>
            </p:nvSpPr>
            <p:spPr>
              <a:xfrm>
                <a:off x="4254998" y="1888394"/>
                <a:ext cx="628113" cy="14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 defTabSz="609555">
                  <a:defRPr/>
                </a:pPr>
                <a:r>
                  <a:rPr lang="fr-FR" sz="1600" b="1" err="1">
                    <a:solidFill>
                      <a:srgbClr val="7A00E6"/>
                    </a:solidFill>
                    <a:latin typeface="Arial"/>
                    <a:ea typeface="Arial"/>
                    <a:cs typeface="Arial"/>
                  </a:rPr>
                  <a:t>Nirsevimab</a:t>
                </a:r>
                <a:endParaRPr lang="fr-FR" sz="1600" b="1">
                  <a:solidFill>
                    <a:srgbClr val="7A00E6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CC87E98A-5E75-43F6-AA2E-1B40B73BEEB7}"/>
                  </a:ext>
                </a:extLst>
              </p:cNvPr>
              <p:cNvSpPr txBox="1"/>
              <p:nvPr/>
            </p:nvSpPr>
            <p:spPr>
              <a:xfrm>
                <a:off x="3596260" y="3662709"/>
                <a:ext cx="704689" cy="1494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09555">
                  <a:defRPr/>
                </a:pPr>
                <a:r>
                  <a:rPr lang="fr-FR" sz="1600" b="1" dirty="0">
                    <a:solidFill>
                      <a:srgbClr val="7A00E6"/>
                    </a:solidFill>
                    <a:latin typeface="Arial"/>
                    <a:ea typeface="Arial"/>
                    <a:cs typeface="Arial"/>
                  </a:rPr>
                  <a:t>VRS A2 F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B490100-C449-4249-A9DA-E6562153363D}"/>
                  </a:ext>
                </a:extLst>
              </p:cNvPr>
              <p:cNvSpPr/>
              <p:nvPr/>
            </p:nvSpPr>
            <p:spPr>
              <a:xfrm>
                <a:off x="3740175" y="2055360"/>
                <a:ext cx="245452" cy="159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defRPr/>
                </a:pPr>
                <a:endParaRPr lang="en-US" sz="2400">
                  <a:solidFill>
                    <a:srgbClr val="FFFFFF"/>
                  </a:solidFill>
                  <a:latin typeface="Arial"/>
                  <a:ea typeface="Verdana"/>
                  <a:cs typeface="Arial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BA15A6-38E2-4DFC-A1D3-B49DA13A12C2}"/>
                </a:ext>
              </a:extLst>
            </p:cNvPr>
            <p:cNvSpPr/>
            <p:nvPr/>
          </p:nvSpPr>
          <p:spPr>
            <a:xfrm>
              <a:off x="3380361" y="2555389"/>
              <a:ext cx="624901" cy="206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GB">
                <a:solidFill>
                  <a:srgbClr val="FFFFFF"/>
                </a:solidFill>
                <a:latin typeface="Arial"/>
                <a:ea typeface="Verdana"/>
                <a:cs typeface="Arial"/>
              </a:endParaRPr>
            </a:p>
          </p:txBody>
        </p:sp>
      </p:grpSp>
      <p:sp>
        <p:nvSpPr>
          <p:cNvPr id="16" name="Rectangle : coins arrondis 3">
            <a:extLst>
              <a:ext uri="{FF2B5EF4-FFF2-40B4-BE49-F238E27FC236}">
                <a16:creationId xmlns:a16="http://schemas.microsoft.com/office/drawing/2014/main" id="{77A9CE34-3F41-4D78-AA3D-8765A0AD8AD3}"/>
              </a:ext>
            </a:extLst>
          </p:cNvPr>
          <p:cNvSpPr/>
          <p:nvPr/>
        </p:nvSpPr>
        <p:spPr>
          <a:xfrm>
            <a:off x="734365" y="3642765"/>
            <a:ext cx="3165387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bIns="0" rtlCol="0" anchor="ctr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directe</a:t>
            </a:r>
            <a:endParaRPr lang="fr-FR" sz="2000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e 12">
            <a:extLst>
              <a:ext uri="{FF2B5EF4-FFF2-40B4-BE49-F238E27FC236}">
                <a16:creationId xmlns:a16="http://schemas.microsoft.com/office/drawing/2014/main" id="{93A8A500-8761-46B4-B7D4-83AAF7B02937}"/>
              </a:ext>
            </a:extLst>
          </p:cNvPr>
          <p:cNvGrpSpPr/>
          <p:nvPr/>
        </p:nvGrpSpPr>
        <p:grpSpPr>
          <a:xfrm>
            <a:off x="528090" y="3534841"/>
            <a:ext cx="587279" cy="588079"/>
            <a:chOff x="498169" y="1782108"/>
            <a:chExt cx="647118" cy="648000"/>
          </a:xfrm>
        </p:grpSpPr>
        <p:grpSp>
          <p:nvGrpSpPr>
            <p:cNvPr id="18" name="Groupe 13">
              <a:extLst>
                <a:ext uri="{FF2B5EF4-FFF2-40B4-BE49-F238E27FC236}">
                  <a16:creationId xmlns:a16="http://schemas.microsoft.com/office/drawing/2014/main" id="{583CE2C8-69B8-4E92-B1B3-A326C94B36ED}"/>
                </a:ext>
              </a:extLst>
            </p:cNvPr>
            <p:cNvGrpSpPr/>
            <p:nvPr/>
          </p:nvGrpSpPr>
          <p:grpSpPr>
            <a:xfrm>
              <a:off x="498169" y="1782108"/>
              <a:ext cx="647118" cy="648000"/>
              <a:chOff x="498169" y="1782108"/>
              <a:chExt cx="647118" cy="64800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091FE5F8-F0F1-4858-871E-2BBFA63C772E}"/>
                  </a:ext>
                </a:extLst>
              </p:cNvPr>
              <p:cNvSpPr/>
              <p:nvPr/>
            </p:nvSpPr>
            <p:spPr>
              <a:xfrm>
                <a:off x="498169" y="1782108"/>
                <a:ext cx="647118" cy="648000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D54B8AA-A51A-4BD1-A8AE-88FFFC08EA12}"/>
                  </a:ext>
                </a:extLst>
              </p:cNvPr>
              <p:cNvSpPr/>
              <p:nvPr/>
            </p:nvSpPr>
            <p:spPr>
              <a:xfrm>
                <a:off x="533238" y="1817225"/>
                <a:ext cx="576980" cy="577766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EAD9808-AC2F-43C9-916D-9EA8FA20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3725" y="1949243"/>
              <a:ext cx="415952" cy="307804"/>
            </a:xfrm>
            <a:prstGeom prst="rect">
              <a:avLst/>
            </a:prstGeom>
          </p:spPr>
        </p:pic>
      </p:grpSp>
      <p:sp>
        <p:nvSpPr>
          <p:cNvPr id="22" name="Rectangle : coins arrondis 18">
            <a:extLst>
              <a:ext uri="{FF2B5EF4-FFF2-40B4-BE49-F238E27FC236}">
                <a16:creationId xmlns:a16="http://schemas.microsoft.com/office/drawing/2014/main" id="{BD0D1B92-70D0-478C-9EBA-E1F5BF448066}"/>
              </a:ext>
            </a:extLst>
          </p:cNvPr>
          <p:cNvSpPr/>
          <p:nvPr/>
        </p:nvSpPr>
        <p:spPr>
          <a:xfrm>
            <a:off x="734365" y="5278315"/>
            <a:ext cx="3165387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bIns="0" rtlCol="0" anchor="ctr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 prolongée</a:t>
            </a:r>
          </a:p>
        </p:txBody>
      </p:sp>
      <p:grpSp>
        <p:nvGrpSpPr>
          <p:cNvPr id="23" name="Groupe 19">
            <a:extLst>
              <a:ext uri="{FF2B5EF4-FFF2-40B4-BE49-F238E27FC236}">
                <a16:creationId xmlns:a16="http://schemas.microsoft.com/office/drawing/2014/main" id="{DFB51DB3-4A1D-4F40-A20F-E7635E568F20}"/>
              </a:ext>
            </a:extLst>
          </p:cNvPr>
          <p:cNvGrpSpPr/>
          <p:nvPr/>
        </p:nvGrpSpPr>
        <p:grpSpPr>
          <a:xfrm>
            <a:off x="528090" y="5203366"/>
            <a:ext cx="587279" cy="588079"/>
            <a:chOff x="498169" y="1782108"/>
            <a:chExt cx="647118" cy="648000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BBB536F-6B2A-474F-A591-50D066F91D5B}"/>
                </a:ext>
              </a:extLst>
            </p:cNvPr>
            <p:cNvSpPr/>
            <p:nvPr/>
          </p:nvSpPr>
          <p:spPr>
            <a:xfrm>
              <a:off x="498169" y="1782108"/>
              <a:ext cx="647118" cy="64800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5C8B112-28CB-4D79-B17B-E60DE0A0CE13}"/>
                </a:ext>
              </a:extLst>
            </p:cNvPr>
            <p:cNvSpPr/>
            <p:nvPr/>
          </p:nvSpPr>
          <p:spPr>
            <a:xfrm>
              <a:off x="533238" y="1817225"/>
              <a:ext cx="576980" cy="57776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 : coins arrondis 22">
            <a:extLst>
              <a:ext uri="{FF2B5EF4-FFF2-40B4-BE49-F238E27FC236}">
                <a16:creationId xmlns:a16="http://schemas.microsoft.com/office/drawing/2014/main" id="{B178A958-CA52-4620-97CF-95F0BA01D84A}"/>
              </a:ext>
            </a:extLst>
          </p:cNvPr>
          <p:cNvSpPr/>
          <p:nvPr/>
        </p:nvSpPr>
        <p:spPr>
          <a:xfrm>
            <a:off x="734365" y="1417524"/>
            <a:ext cx="4071315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0" bIns="0" rtlCol="0" anchor="ctr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 contre le VRS</a:t>
            </a:r>
          </a:p>
        </p:txBody>
      </p:sp>
      <p:grpSp>
        <p:nvGrpSpPr>
          <p:cNvPr id="27" name="Groupe 23">
            <a:extLst>
              <a:ext uri="{FF2B5EF4-FFF2-40B4-BE49-F238E27FC236}">
                <a16:creationId xmlns:a16="http://schemas.microsoft.com/office/drawing/2014/main" id="{E559A441-045E-47B2-B5BC-BBF67496C314}"/>
              </a:ext>
            </a:extLst>
          </p:cNvPr>
          <p:cNvGrpSpPr/>
          <p:nvPr/>
        </p:nvGrpSpPr>
        <p:grpSpPr>
          <a:xfrm>
            <a:off x="528090" y="1342574"/>
            <a:ext cx="587279" cy="588079"/>
            <a:chOff x="498169" y="1782108"/>
            <a:chExt cx="647118" cy="648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65676B39-034E-4BC6-9329-9DAB9C6EBE61}"/>
                </a:ext>
              </a:extLst>
            </p:cNvPr>
            <p:cNvSpPr/>
            <p:nvPr/>
          </p:nvSpPr>
          <p:spPr>
            <a:xfrm>
              <a:off x="498169" y="1782108"/>
              <a:ext cx="647118" cy="64800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61291DDB-9035-4CBF-A5BA-E600091B3A09}"/>
                </a:ext>
              </a:extLst>
            </p:cNvPr>
            <p:cNvSpPr/>
            <p:nvPr/>
          </p:nvSpPr>
          <p:spPr>
            <a:xfrm>
              <a:off x="533238" y="1817225"/>
              <a:ext cx="576980" cy="57776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7CB38FAB-7837-4EEF-B8D9-01B114AA08D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42" y="1419554"/>
            <a:ext cx="439873" cy="439873"/>
          </a:xfrm>
          <a:prstGeom prst="rect">
            <a:avLst/>
          </a:prstGeom>
        </p:spPr>
      </p:pic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1BA322D7-FDD7-479B-8A76-5B7DB54822FF}"/>
              </a:ext>
            </a:extLst>
          </p:cNvPr>
          <p:cNvSpPr txBox="1">
            <a:spLocks/>
          </p:cNvSpPr>
          <p:nvPr/>
        </p:nvSpPr>
        <p:spPr>
          <a:xfrm>
            <a:off x="653143" y="4158618"/>
            <a:ext cx="7801871" cy="894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ts val="2400"/>
              </a:lnSpc>
              <a:spcBef>
                <a:spcPts val="300"/>
              </a:spcBef>
            </a:pP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 directe et rapide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contre les </a:t>
            </a: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IVRS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dues au VRS </a:t>
            </a:r>
          </a:p>
          <a:p>
            <a:pPr marL="171446" indent="-171446" algn="just">
              <a:lnSpc>
                <a:spcPts val="2400"/>
              </a:lnSpc>
              <a:spcBef>
                <a:spcPts val="300"/>
              </a:spcBef>
            </a:pP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Meilleure puissance d’inhibition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VRS que le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palivizumab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vivo</a:t>
            </a:r>
          </a:p>
          <a:p>
            <a:pPr marL="171446" indent="-171446" algn="just">
              <a:lnSpc>
                <a:spcPts val="2400"/>
              </a:lnSpc>
              <a:spcBef>
                <a:spcPts val="300"/>
              </a:spcBef>
            </a:pPr>
            <a:endParaRPr lang="fr-FR" sz="18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13FC01FA-DAE4-44D1-A295-D39B1495597A}"/>
              </a:ext>
            </a:extLst>
          </p:cNvPr>
          <p:cNvSpPr txBox="1">
            <a:spLocks/>
          </p:cNvSpPr>
          <p:nvPr/>
        </p:nvSpPr>
        <p:spPr>
          <a:xfrm>
            <a:off x="625769" y="5770949"/>
            <a:ext cx="7801871" cy="725072"/>
          </a:xfrm>
          <a:prstGeom prst="rect">
            <a:avLst/>
          </a:prstGeom>
        </p:spPr>
        <p:txBody>
          <a:bodyPr lIns="0" tIns="0" rIns="0" bIns="0"/>
          <a:lstStyle>
            <a:lvl1pPr marL="184150" indent="-1841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1800" b="1" dirty="0"/>
              <a:t>Durée de protection d’au moins 5 mois</a:t>
            </a:r>
          </a:p>
          <a:p>
            <a:pPr marL="171446" indent="-171446" algn="just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1800" b="1" dirty="0"/>
              <a:t>Administration unique </a:t>
            </a:r>
            <a:r>
              <a:rPr lang="fr-FR" sz="1800" dirty="0"/>
              <a:t>par voie intramusculaire</a:t>
            </a:r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075476C7-5079-46C1-9E6C-5AB92A285E29}"/>
              </a:ext>
            </a:extLst>
          </p:cNvPr>
          <p:cNvSpPr txBox="1">
            <a:spLocks/>
          </p:cNvSpPr>
          <p:nvPr/>
        </p:nvSpPr>
        <p:spPr>
          <a:xfrm>
            <a:off x="653143" y="1967594"/>
            <a:ext cx="7801872" cy="1809337"/>
          </a:xfrm>
          <a:prstGeom prst="rect">
            <a:avLst/>
          </a:prstGeom>
        </p:spPr>
        <p:txBody>
          <a:bodyPr lIns="0" tIns="0" rIns="0" bIns="0"/>
          <a:lstStyle>
            <a:lvl1pPr marL="184150" indent="-1841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algn="just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1800" dirty="0" err="1"/>
              <a:t>Ac</a:t>
            </a:r>
            <a:r>
              <a:rPr lang="fr-FR" sz="1800" dirty="0"/>
              <a:t> monoclonal qui se lie aux sous-unités F1 et F2 de la protéine de fusion du VRS en </a:t>
            </a:r>
            <a:r>
              <a:rPr lang="fr-FR" sz="1800" b="1" dirty="0"/>
              <a:t>conformation pré-fusion, ce qui la verrouille dans cette conformation</a:t>
            </a:r>
            <a:r>
              <a:rPr lang="fr-FR" sz="1800" dirty="0"/>
              <a:t>.</a:t>
            </a:r>
          </a:p>
          <a:p>
            <a:pPr marL="171446" indent="-171446" algn="just">
              <a:lnSpc>
                <a:spcPts val="24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fr-FR" sz="1800" b="1" dirty="0"/>
              <a:t>Inhibe l’étape essentielle de pénétration virale </a:t>
            </a:r>
            <a:r>
              <a:rPr lang="fr-FR" sz="1800" dirty="0"/>
              <a:t>dans la cellule et neutralise le virus.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93E2ACC-6559-46D5-8354-998FF9BD80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5769" y="5325429"/>
            <a:ext cx="403651" cy="320387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51DC375F-46FB-46EA-9BC4-2F242341A36C}"/>
              </a:ext>
            </a:extLst>
          </p:cNvPr>
          <p:cNvSpPr txBox="1">
            <a:spLocks/>
          </p:cNvSpPr>
          <p:nvPr/>
        </p:nvSpPr>
        <p:spPr>
          <a:xfrm>
            <a:off x="1769425" y="-553266"/>
            <a:ext cx="900149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ea typeface="Verdana"/>
                <a:cs typeface="Arial"/>
              </a:rPr>
              <a:t>Nirsevimab</a:t>
            </a:r>
            <a:r>
              <a:rPr lang="fr-FR" sz="2400" b="1" dirty="0">
                <a:ea typeface="Verdana"/>
                <a:cs typeface="Arial"/>
              </a:rPr>
              <a:t> (</a:t>
            </a:r>
            <a:r>
              <a:rPr lang="fr-FR" sz="2400" b="1" dirty="0" err="1">
                <a:ea typeface="Verdana"/>
                <a:cs typeface="Arial"/>
              </a:rPr>
              <a:t>Beyfortus</a:t>
            </a:r>
            <a:r>
              <a:rPr lang="fr-FR" sz="2400" b="1" dirty="0">
                <a:ea typeface="Verdana"/>
                <a:cs typeface="Arial"/>
              </a:rPr>
              <a:t>®) 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0172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3">
            <a:extLst>
              <a:ext uri="{FF2B5EF4-FFF2-40B4-BE49-F238E27FC236}">
                <a16:creationId xmlns:a16="http://schemas.microsoft.com/office/drawing/2014/main" id="{4824895B-47CF-8D48-8BFD-CAC2D1D54936}"/>
              </a:ext>
            </a:extLst>
          </p:cNvPr>
          <p:cNvGrpSpPr/>
          <p:nvPr/>
        </p:nvGrpSpPr>
        <p:grpSpPr>
          <a:xfrm>
            <a:off x="512196" y="2659559"/>
            <a:ext cx="808120" cy="808120"/>
            <a:chOff x="6319955" y="579463"/>
            <a:chExt cx="1883664" cy="1883664"/>
          </a:xfrm>
        </p:grpSpPr>
        <p:sp>
          <p:nvSpPr>
            <p:cNvPr id="10" name="Oval 37">
              <a:extLst>
                <a:ext uri="{FF2B5EF4-FFF2-40B4-BE49-F238E27FC236}">
                  <a16:creationId xmlns:a16="http://schemas.microsoft.com/office/drawing/2014/main" id="{EEF53FC9-3418-434C-BA58-A842033294C1}"/>
                </a:ext>
              </a:extLst>
            </p:cNvPr>
            <p:cNvSpPr/>
            <p:nvPr/>
          </p:nvSpPr>
          <p:spPr>
            <a:xfrm>
              <a:off x="6319955" y="579463"/>
              <a:ext cx="1883664" cy="1883664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 defTabSz="914332">
                <a:defRPr/>
              </a:pPr>
              <a:endParaRPr lang="en-US" sz="2400">
                <a:solidFill>
                  <a:prstClr val="white"/>
                </a:solidFill>
                <a:latin typeface="Arial"/>
                <a:ea typeface="Verdana"/>
                <a:cs typeface="Arial"/>
              </a:endParaRPr>
            </a:p>
          </p:txBody>
        </p:sp>
        <p:sp>
          <p:nvSpPr>
            <p:cNvPr id="11" name="Oval 38">
              <a:extLst>
                <a:ext uri="{FF2B5EF4-FFF2-40B4-BE49-F238E27FC236}">
                  <a16:creationId xmlns:a16="http://schemas.microsoft.com/office/drawing/2014/main" id="{35DE5842-378C-FA4B-BD05-B54912473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615" y="603293"/>
              <a:ext cx="1852560" cy="1852560"/>
            </a:xfrm>
            <a:prstGeom prst="ellipse">
              <a:avLst/>
            </a:prstGeom>
            <a:gradFill>
              <a:gsLst>
                <a:gs pos="0">
                  <a:srgbClr val="E9EBC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 defTabSz="914332">
                <a:defRPr/>
              </a:pPr>
              <a:endParaRPr lang="en-US" sz="1600" b="1">
                <a:solidFill>
                  <a:srgbClr val="033859"/>
                </a:solidFill>
                <a:latin typeface="Arial"/>
                <a:ea typeface="Verdana"/>
                <a:cs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769C0E9-53BD-4484-8E9F-A16EDE175B7F}"/>
              </a:ext>
            </a:extLst>
          </p:cNvPr>
          <p:cNvSpPr/>
          <p:nvPr/>
        </p:nvSpPr>
        <p:spPr>
          <a:xfrm>
            <a:off x="2597427" y="2193118"/>
            <a:ext cx="8573948" cy="18195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60960" rIns="457200" bIns="60960" rtlCol="0" anchor="ctr"/>
          <a:lstStyle/>
          <a:p>
            <a:pPr defTabSz="1218870">
              <a:defRPr/>
            </a:pPr>
            <a:endParaRPr lang="fr-FR" b="1" dirty="0">
              <a:solidFill>
                <a:srgbClr val="FFFFFF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D4D5BCFB-6003-4631-87AB-6725257D2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913" y="2798003"/>
            <a:ext cx="333099" cy="493904"/>
          </a:xfrm>
          <a:prstGeom prst="rect">
            <a:avLst/>
          </a:prstGeom>
        </p:spPr>
      </p:pic>
      <p:grpSp>
        <p:nvGrpSpPr>
          <p:cNvPr id="14" name="Group 39">
            <a:extLst>
              <a:ext uri="{FF2B5EF4-FFF2-40B4-BE49-F238E27FC236}">
                <a16:creationId xmlns:a16="http://schemas.microsoft.com/office/drawing/2014/main" id="{9D3063E7-3A86-A54A-B25E-76F767A39A4E}"/>
              </a:ext>
            </a:extLst>
          </p:cNvPr>
          <p:cNvGrpSpPr/>
          <p:nvPr/>
        </p:nvGrpSpPr>
        <p:grpSpPr>
          <a:xfrm>
            <a:off x="521488" y="4839965"/>
            <a:ext cx="808120" cy="808120"/>
            <a:chOff x="6319955" y="579463"/>
            <a:chExt cx="1883664" cy="1883664"/>
          </a:xfrm>
        </p:grpSpPr>
        <p:sp>
          <p:nvSpPr>
            <p:cNvPr id="15" name="Oval 40">
              <a:extLst>
                <a:ext uri="{FF2B5EF4-FFF2-40B4-BE49-F238E27FC236}">
                  <a16:creationId xmlns:a16="http://schemas.microsoft.com/office/drawing/2014/main" id="{C8E5C782-F746-4742-B603-5A53B35C367F}"/>
                </a:ext>
              </a:extLst>
            </p:cNvPr>
            <p:cNvSpPr/>
            <p:nvPr/>
          </p:nvSpPr>
          <p:spPr>
            <a:xfrm>
              <a:off x="6319955" y="579463"/>
              <a:ext cx="1883664" cy="1883664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 defTabSz="914332">
                <a:defRPr/>
              </a:pPr>
              <a:endParaRPr lang="en-US" sz="2400">
                <a:solidFill>
                  <a:prstClr val="white"/>
                </a:solidFill>
                <a:latin typeface="Arial"/>
                <a:ea typeface="Verdana"/>
                <a:cs typeface="Arial"/>
              </a:endParaRPr>
            </a:p>
          </p:txBody>
        </p:sp>
        <p:sp>
          <p:nvSpPr>
            <p:cNvPr id="16" name="Oval 41">
              <a:extLst>
                <a:ext uri="{FF2B5EF4-FFF2-40B4-BE49-F238E27FC236}">
                  <a16:creationId xmlns:a16="http://schemas.microsoft.com/office/drawing/2014/main" id="{802E8FC5-379E-3541-B232-784DF83E5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1615" y="603293"/>
              <a:ext cx="1852560" cy="1852560"/>
            </a:xfrm>
            <a:prstGeom prst="ellipse">
              <a:avLst/>
            </a:prstGeom>
            <a:gradFill>
              <a:gsLst>
                <a:gs pos="0">
                  <a:srgbClr val="E9EBC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noAutofit/>
            </a:bodyPr>
            <a:lstStyle/>
            <a:p>
              <a:pPr algn="ctr" defTabSz="914332">
                <a:defRPr/>
              </a:pPr>
              <a:endParaRPr lang="en-US" sz="1600" b="1">
                <a:solidFill>
                  <a:srgbClr val="033859"/>
                </a:solidFill>
                <a:latin typeface="Arial"/>
                <a:ea typeface="Verdana"/>
                <a:cs typeface="Arial"/>
              </a:endParaRPr>
            </a:p>
          </p:txBody>
        </p:sp>
      </p:grpSp>
      <p:pic>
        <p:nvPicPr>
          <p:cNvPr id="17" name="Graphique 13">
            <a:extLst>
              <a:ext uri="{FF2B5EF4-FFF2-40B4-BE49-F238E27FC236}">
                <a16:creationId xmlns:a16="http://schemas.microsoft.com/office/drawing/2014/main" id="{4E0D6EBA-E206-F442-8EC3-7D2A7F164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81" y="5005669"/>
            <a:ext cx="357536" cy="476712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63B27FD-07D7-4E4B-9010-024DFA8DC08D}"/>
              </a:ext>
            </a:extLst>
          </p:cNvPr>
          <p:cNvSpPr txBox="1"/>
          <p:nvPr/>
        </p:nvSpPr>
        <p:spPr>
          <a:xfrm>
            <a:off x="1666485" y="2679443"/>
            <a:ext cx="4300131" cy="19288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9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03225" indent="-1143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571500" indent="-1682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spcBef>
                <a:spcPts val="751"/>
              </a:spcBef>
              <a:defRPr/>
            </a:pPr>
            <a:r>
              <a:rPr lang="en-US" sz="1867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Population à </a:t>
            </a:r>
            <a:r>
              <a:rPr lang="en-US" sz="1867" dirty="0" err="1">
                <a:solidFill>
                  <a:prstClr val="black"/>
                </a:solidFill>
                <a:latin typeface="Verdana"/>
                <a:ea typeface="Verdana"/>
                <a:cs typeface="Arial"/>
              </a:rPr>
              <a:t>l’étude</a:t>
            </a:r>
            <a:endParaRPr lang="en-US" sz="1867" dirty="0">
              <a:solidFill>
                <a:prstClr val="black"/>
              </a:solidFill>
              <a:latin typeface="Verdana"/>
              <a:ea typeface="Verdana"/>
              <a:cs typeface="Arial"/>
            </a:endParaRPr>
          </a:p>
          <a:p>
            <a:pPr marL="114294" lvl="1" indent="-114294" defTabSz="685766">
              <a:lnSpc>
                <a:spcPct val="100000"/>
              </a:lnSpc>
              <a:buClr>
                <a:srgbClr val="23004C"/>
              </a:buClr>
              <a:defRPr/>
            </a:pPr>
            <a:r>
              <a:rPr lang="fr-FR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1 453 nourrissons prématurés âgés de 29 à 35 semaines d’âge gestationnel entrant dans leur première saison du VRS</a:t>
            </a:r>
            <a:endParaRPr lang="en-US" dirty="0">
              <a:solidFill>
                <a:prstClr val="black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FCA9D0F9-D026-234F-BD8D-69C58312C5FC}"/>
              </a:ext>
            </a:extLst>
          </p:cNvPr>
          <p:cNvSpPr txBox="1"/>
          <p:nvPr/>
        </p:nvSpPr>
        <p:spPr>
          <a:xfrm>
            <a:off x="1619790" y="4859849"/>
            <a:ext cx="4252685" cy="19288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925" indent="-1746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03225" indent="-1143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571500" indent="-1682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66">
              <a:lnSpc>
                <a:spcPct val="100000"/>
              </a:lnSpc>
              <a:spcBef>
                <a:spcPts val="751"/>
              </a:spcBef>
              <a:defRPr/>
            </a:pPr>
            <a:r>
              <a:rPr lang="fr-FR" sz="1867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Lieu de l’étude et inclusions</a:t>
            </a:r>
            <a:endParaRPr lang="en-US" sz="1867" dirty="0">
              <a:solidFill>
                <a:prstClr val="black"/>
              </a:solidFill>
              <a:latin typeface="Verdana"/>
              <a:ea typeface="Verdana"/>
              <a:cs typeface="Arial"/>
            </a:endParaRPr>
          </a:p>
          <a:p>
            <a:pPr marL="114294" lvl="1" indent="-114294" defTabSz="685766">
              <a:lnSpc>
                <a:spcPct val="100000"/>
              </a:lnSpc>
              <a:buClr>
                <a:srgbClr val="23004C"/>
              </a:buClr>
              <a:defRPr/>
            </a:pPr>
            <a:r>
              <a:rPr lang="fr-FR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Centres dans les hémisphères nord et sud</a:t>
            </a:r>
          </a:p>
          <a:p>
            <a:pPr marL="114294" lvl="1" indent="-114294" defTabSz="685766">
              <a:lnSpc>
                <a:spcPct val="100000"/>
              </a:lnSpc>
              <a:buClr>
                <a:srgbClr val="23004C"/>
              </a:buClr>
              <a:defRPr/>
            </a:pPr>
            <a:r>
              <a:rPr lang="fr-FR" dirty="0">
                <a:solidFill>
                  <a:prstClr val="black"/>
                </a:solidFill>
                <a:latin typeface="Verdana"/>
                <a:ea typeface="Verdana"/>
                <a:cs typeface="Arial"/>
              </a:rPr>
              <a:t>Sujets inclus de Novembre 2016 au 1er Décembre 2017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0E2D1A41-D10F-4CCF-9948-A08B06BB7F67}"/>
              </a:ext>
            </a:extLst>
          </p:cNvPr>
          <p:cNvSpPr txBox="1"/>
          <p:nvPr/>
        </p:nvSpPr>
        <p:spPr>
          <a:xfrm>
            <a:off x="140271" y="6471984"/>
            <a:ext cx="1178543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342481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Griffin MP, et al.</a:t>
            </a:r>
            <a:r>
              <a:rPr lang="en-GB" i="1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 N </a:t>
            </a:r>
            <a:r>
              <a:rPr lang="en-GB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Engl</a:t>
            </a:r>
            <a:r>
              <a:rPr lang="en-GB" i="1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 J Med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. 2020;383(5):415-425. Erratum in: </a:t>
            </a:r>
            <a:r>
              <a:rPr lang="en-GB" i="1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N </a:t>
            </a:r>
            <a:r>
              <a:rPr lang="en-GB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Engl</a:t>
            </a:r>
            <a:r>
              <a:rPr lang="en-GB" i="1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 J Med</a:t>
            </a: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  <a:latin typeface="Verdana"/>
                <a:ea typeface="Verdana"/>
                <a:cs typeface="Arial"/>
              </a:rPr>
              <a:t>. 2020;383(7):698.</a:t>
            </a:r>
          </a:p>
        </p:txBody>
      </p:sp>
      <p:sp>
        <p:nvSpPr>
          <p:cNvPr id="21" name="Titre 8">
            <a:extLst>
              <a:ext uri="{FF2B5EF4-FFF2-40B4-BE49-F238E27FC236}">
                <a16:creationId xmlns:a16="http://schemas.microsoft.com/office/drawing/2014/main" id="{4B513400-9944-49A4-9711-5424358E024B}"/>
              </a:ext>
            </a:extLst>
          </p:cNvPr>
          <p:cNvSpPr txBox="1">
            <a:spLocks/>
          </p:cNvSpPr>
          <p:nvPr/>
        </p:nvSpPr>
        <p:spPr>
          <a:xfrm>
            <a:off x="1316264" y="497361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ea typeface="Verdana"/>
                <a:cs typeface="Arial"/>
              </a:rPr>
              <a:t>Étude de phase 2b randomisée, en double aveugle, contrôlée, visant à évaluer la tolérance et l’efficacité du </a:t>
            </a:r>
            <a:r>
              <a:rPr lang="fr-FR" sz="2400" b="1" dirty="0" err="1">
                <a:ea typeface="Verdana"/>
                <a:cs typeface="Arial"/>
              </a:rPr>
              <a:t>nirsevimab</a:t>
            </a:r>
            <a:r>
              <a:rPr lang="fr-FR" sz="2400" b="1" dirty="0">
                <a:ea typeface="Verdana"/>
                <a:cs typeface="Arial"/>
              </a:rPr>
              <a:t>, chez des nourrissons prématurés en bonne santé</a:t>
            </a:r>
            <a:endParaRPr lang="fr-FR" sz="2400" b="1" dirty="0"/>
          </a:p>
        </p:txBody>
      </p:sp>
      <p:grpSp>
        <p:nvGrpSpPr>
          <p:cNvPr id="22" name="Groupe 31">
            <a:extLst>
              <a:ext uri="{FF2B5EF4-FFF2-40B4-BE49-F238E27FC236}">
                <a16:creationId xmlns:a16="http://schemas.microsoft.com/office/drawing/2014/main" id="{DF3C9E50-EEB6-40E3-8705-89D3EB89E40F}"/>
              </a:ext>
            </a:extLst>
          </p:cNvPr>
          <p:cNvGrpSpPr/>
          <p:nvPr/>
        </p:nvGrpSpPr>
        <p:grpSpPr>
          <a:xfrm>
            <a:off x="6096002" y="1874170"/>
            <a:ext cx="5580863" cy="4231394"/>
            <a:chOff x="7663036" y="1002534"/>
            <a:chExt cx="4013827" cy="4032182"/>
          </a:xfrm>
        </p:grpSpPr>
        <p:sp>
          <p:nvSpPr>
            <p:cNvPr id="23" name="Rectangle 385">
              <a:extLst>
                <a:ext uri="{FF2B5EF4-FFF2-40B4-BE49-F238E27FC236}">
                  <a16:creationId xmlns:a16="http://schemas.microsoft.com/office/drawing/2014/main" id="{4701D886-172B-4B14-B06F-2B852D35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9544" y="1866745"/>
              <a:ext cx="3131409" cy="403555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24" name="AutoShape 387">
              <a:extLst>
                <a:ext uri="{FF2B5EF4-FFF2-40B4-BE49-F238E27FC236}">
                  <a16:creationId xmlns:a16="http://schemas.microsoft.com/office/drawing/2014/main" id="{2BA30CEE-7B32-456C-B963-2886DD3F6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009" y="23604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25" name="Line 453">
              <a:extLst>
                <a:ext uri="{FF2B5EF4-FFF2-40B4-BE49-F238E27FC236}">
                  <a16:creationId xmlns:a16="http://schemas.microsoft.com/office/drawing/2014/main" id="{DFD50495-EA8A-42C6-85FC-26F5CACBE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5617" y="150043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26" name="Text Box 322">
              <a:extLst>
                <a:ext uri="{FF2B5EF4-FFF2-40B4-BE49-F238E27FC236}">
                  <a16:creationId xmlns:a16="http://schemas.microsoft.com/office/drawing/2014/main" id="{DD1FC1BF-71A1-4B7B-AF94-BA2F510D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9537" y="1932152"/>
              <a:ext cx="3131409" cy="273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1920" tIns="60960" rIns="121920" bIns="6096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67" err="1">
                  <a:solidFill>
                    <a:srgbClr val="FFFFFF"/>
                  </a:solidFill>
                  <a:latin typeface="Verdana"/>
                  <a:ea typeface="Verdana"/>
                  <a:cs typeface="Arial"/>
                </a:rPr>
                <a:t>Nirsevimab : dose IM unique de 50 mg</a:t>
              </a:r>
            </a:p>
          </p:txBody>
        </p:sp>
        <p:sp>
          <p:nvSpPr>
            <p:cNvPr id="27" name="Rectangle 385">
              <a:extLst>
                <a:ext uri="{FF2B5EF4-FFF2-40B4-BE49-F238E27FC236}">
                  <a16:creationId xmlns:a16="http://schemas.microsoft.com/office/drawing/2014/main" id="{98B73A41-9EC5-4B1E-BBC9-798FDD727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018" y="4008877"/>
              <a:ext cx="3131409" cy="403555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29" name="Text Box 322">
              <a:extLst>
                <a:ext uri="{FF2B5EF4-FFF2-40B4-BE49-F238E27FC236}">
                  <a16:creationId xmlns:a16="http://schemas.microsoft.com/office/drawing/2014/main" id="{C3E895F3-C61A-4F5D-8E8C-ACA4C775C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012" y="4074281"/>
              <a:ext cx="3131409" cy="273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1920" tIns="60960" rIns="121920" bIns="6096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67">
                  <a:solidFill>
                    <a:srgbClr val="FFFFFF"/>
                  </a:solidFill>
                  <a:latin typeface="Verdana"/>
                  <a:ea typeface="Verdana"/>
                  <a:cs typeface="Arial"/>
                </a:rPr>
                <a:t>Placebo : dose IM unique de placebo</a:t>
              </a:r>
            </a:p>
          </p:txBody>
        </p:sp>
        <p:sp>
          <p:nvSpPr>
            <p:cNvPr id="30" name="AutoShape 387">
              <a:extLst>
                <a:ext uri="{FF2B5EF4-FFF2-40B4-BE49-F238E27FC236}">
                  <a16:creationId xmlns:a16="http://schemas.microsoft.com/office/drawing/2014/main" id="{E298B190-C41A-4942-9FAA-666A3A18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1797" y="23604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31" name="AutoShape 387">
              <a:extLst>
                <a:ext uri="{FF2B5EF4-FFF2-40B4-BE49-F238E27FC236}">
                  <a16:creationId xmlns:a16="http://schemas.microsoft.com/office/drawing/2014/main" id="{0F93D696-8FB0-4508-859A-656AA998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4253" y="23604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32" name="AutoShape 387">
              <a:extLst>
                <a:ext uri="{FF2B5EF4-FFF2-40B4-BE49-F238E27FC236}">
                  <a16:creationId xmlns:a16="http://schemas.microsoft.com/office/drawing/2014/main" id="{DB6FF7BE-6F3D-4D08-822D-0A1CE33F9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009" y="44778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34" name="AutoShape 387">
              <a:extLst>
                <a:ext uri="{FF2B5EF4-FFF2-40B4-BE49-F238E27FC236}">
                  <a16:creationId xmlns:a16="http://schemas.microsoft.com/office/drawing/2014/main" id="{22ACE037-407F-4FAA-875C-58B3FD8EE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7783" y="44778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35" name="AutoShape 387">
              <a:extLst>
                <a:ext uri="{FF2B5EF4-FFF2-40B4-BE49-F238E27FC236}">
                  <a16:creationId xmlns:a16="http://schemas.microsoft.com/office/drawing/2014/main" id="{A0F3722F-599F-41B9-B965-4C8EC755B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4253" y="4477835"/>
              <a:ext cx="76200" cy="304800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chemeClr val="accent2"/>
            </a:solidFill>
            <a:ln w="12700">
              <a:solidFill>
                <a:srgbClr val="23004C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defRPr/>
              </a:pPr>
              <a:endParaRPr lang="en-US" altLang="en-US" sz="24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36" name="Text Box 322">
              <a:extLst>
                <a:ext uri="{FF2B5EF4-FFF2-40B4-BE49-F238E27FC236}">
                  <a16:creationId xmlns:a16="http://schemas.microsoft.com/office/drawing/2014/main" id="{C990823F-A680-48EA-B123-993315101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9828" y="2441330"/>
              <a:ext cx="1353688" cy="234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23004C"/>
              </a:solidFill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 err="1">
                  <a:solidFill>
                    <a:prstClr val="white"/>
                  </a:solidFill>
                  <a:latin typeface="Verdana"/>
                  <a:ea typeface="Verdana"/>
                </a:rPr>
                <a:t>Suivi des IVRI</a:t>
              </a:r>
            </a:p>
          </p:txBody>
        </p:sp>
        <p:sp>
          <p:nvSpPr>
            <p:cNvPr id="37" name="Text Box 322">
              <a:extLst>
                <a:ext uri="{FF2B5EF4-FFF2-40B4-BE49-F238E27FC236}">
                  <a16:creationId xmlns:a16="http://schemas.microsoft.com/office/drawing/2014/main" id="{02B9B4FC-3EED-4B88-9D33-847FF969F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5815" y="4554948"/>
              <a:ext cx="1353688" cy="234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23004C"/>
              </a:solidFill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 err="1">
                  <a:solidFill>
                    <a:prstClr val="white"/>
                  </a:solidFill>
                  <a:latin typeface="Verdana"/>
                  <a:ea typeface="Verdana"/>
                </a:rPr>
                <a:t>Suivi des IVRI</a:t>
              </a:r>
            </a:p>
          </p:txBody>
        </p:sp>
        <p:sp>
          <p:nvSpPr>
            <p:cNvPr id="38" name="Text Box 322">
              <a:extLst>
                <a:ext uri="{FF2B5EF4-FFF2-40B4-BE49-F238E27FC236}">
                  <a16:creationId xmlns:a16="http://schemas.microsoft.com/office/drawing/2014/main" id="{A2130323-5BB2-4C05-8200-E11AEC17A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7531" y="2368248"/>
              <a:ext cx="1170255" cy="52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fr-FR" altLang="en-US" sz="1000" b="1">
                  <a:solidFill>
                    <a:srgbClr val="2B2D45"/>
                  </a:solidFill>
                  <a:latin typeface="Verdana"/>
                  <a:ea typeface="Verdana"/>
                </a:rPr>
                <a:t>Suivi du critère d’évaluation de l’IVRI</a:t>
              </a:r>
            </a:p>
          </p:txBody>
        </p:sp>
        <p:sp>
          <p:nvSpPr>
            <p:cNvPr id="39" name="Text Box 322">
              <a:extLst>
                <a:ext uri="{FF2B5EF4-FFF2-40B4-BE49-F238E27FC236}">
                  <a16:creationId xmlns:a16="http://schemas.microsoft.com/office/drawing/2014/main" id="{CED4D893-C806-49E6-A406-0E92237C7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7530" y="4506800"/>
              <a:ext cx="1170255" cy="52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fr-FR" altLang="en-US" sz="1000" b="1">
                  <a:solidFill>
                    <a:srgbClr val="2B2D45"/>
                  </a:solidFill>
                  <a:latin typeface="Verdana"/>
                  <a:ea typeface="Verdana"/>
                </a:rPr>
                <a:t>Suivi du critère d’évaluation de l’IVRI</a:t>
              </a:r>
            </a:p>
          </p:txBody>
        </p:sp>
        <p:sp>
          <p:nvSpPr>
            <p:cNvPr id="40" name="Line 453">
              <a:extLst>
                <a:ext uri="{FF2B5EF4-FFF2-40B4-BE49-F238E27FC236}">
                  <a16:creationId xmlns:a16="http://schemas.microsoft.com/office/drawing/2014/main" id="{1588EB82-322A-4316-B961-43D507A59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3088" y="150043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41" name="Line 453">
              <a:extLst>
                <a:ext uri="{FF2B5EF4-FFF2-40B4-BE49-F238E27FC236}">
                  <a16:creationId xmlns:a16="http://schemas.microsoft.com/office/drawing/2014/main" id="{0C2EFE39-D478-4F0C-A275-D7199487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9763" y="150043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42" name="Line 453">
              <a:extLst>
                <a:ext uri="{FF2B5EF4-FFF2-40B4-BE49-F238E27FC236}">
                  <a16:creationId xmlns:a16="http://schemas.microsoft.com/office/drawing/2014/main" id="{D53E81A9-C446-42FA-B943-D570B6906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9019" y="150043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43" name="Line 453">
              <a:extLst>
                <a:ext uri="{FF2B5EF4-FFF2-40B4-BE49-F238E27FC236}">
                  <a16:creationId xmlns:a16="http://schemas.microsoft.com/office/drawing/2014/main" id="{4D8DFA9A-E169-4ADA-BCB0-894589BED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6236" y="150043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44" name="Line 453">
              <a:extLst>
                <a:ext uri="{FF2B5EF4-FFF2-40B4-BE49-F238E27FC236}">
                  <a16:creationId xmlns:a16="http://schemas.microsoft.com/office/drawing/2014/main" id="{85D7F024-B9E8-49F6-AD82-B22C6FCFA6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9483" y="1509144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prstDash val="dash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45" name="Text Box 322">
              <a:extLst>
                <a:ext uri="{FF2B5EF4-FFF2-40B4-BE49-F238E27FC236}">
                  <a16:creationId xmlns:a16="http://schemas.microsoft.com/office/drawing/2014/main" id="{32C2F334-53E7-46D9-BD5A-3E84CEDE4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2871" y="1002534"/>
              <a:ext cx="117025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>
                  <a:solidFill>
                    <a:srgbClr val="2B2D45"/>
                  </a:solidFill>
                  <a:latin typeface="Verdana"/>
                  <a:ea typeface="Verdana"/>
                </a:rPr>
                <a:t>Jour</a:t>
              </a:r>
            </a:p>
          </p:txBody>
        </p:sp>
        <p:sp>
          <p:nvSpPr>
            <p:cNvPr id="46" name="Text Box 322">
              <a:extLst>
                <a:ext uri="{FF2B5EF4-FFF2-40B4-BE49-F238E27FC236}">
                  <a16:creationId xmlns:a16="http://schemas.microsoft.com/office/drawing/2014/main" id="{41E440ED-2265-47C0-AE68-CBE323382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0009" y="1249636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361</a:t>
              </a:r>
            </a:p>
          </p:txBody>
        </p:sp>
        <p:sp>
          <p:nvSpPr>
            <p:cNvPr id="47" name="Text Box 322">
              <a:extLst>
                <a:ext uri="{FF2B5EF4-FFF2-40B4-BE49-F238E27FC236}">
                  <a16:creationId xmlns:a16="http://schemas.microsoft.com/office/drawing/2014/main" id="{6CF0FE1E-88B3-4F8F-831F-65CD571EB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5754" y="1253400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151</a:t>
              </a:r>
            </a:p>
          </p:txBody>
        </p:sp>
        <p:sp>
          <p:nvSpPr>
            <p:cNvPr id="48" name="Text Box 322">
              <a:extLst>
                <a:ext uri="{FF2B5EF4-FFF2-40B4-BE49-F238E27FC236}">
                  <a16:creationId xmlns:a16="http://schemas.microsoft.com/office/drawing/2014/main" id="{14FEC8D9-0799-4BC3-B23A-3D2BD92EB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7542" y="1265233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91</a:t>
              </a:r>
            </a:p>
          </p:txBody>
        </p:sp>
        <p:sp>
          <p:nvSpPr>
            <p:cNvPr id="49" name="Text Box 322">
              <a:extLst>
                <a:ext uri="{FF2B5EF4-FFF2-40B4-BE49-F238E27FC236}">
                  <a16:creationId xmlns:a16="http://schemas.microsoft.com/office/drawing/2014/main" id="{B865801F-23F7-4888-9365-A3D883FCE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8002" y="1266098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31</a:t>
              </a:r>
            </a:p>
          </p:txBody>
        </p:sp>
        <p:sp>
          <p:nvSpPr>
            <p:cNvPr id="50" name="Text Box 322">
              <a:extLst>
                <a:ext uri="{FF2B5EF4-FFF2-40B4-BE49-F238E27FC236}">
                  <a16:creationId xmlns:a16="http://schemas.microsoft.com/office/drawing/2014/main" id="{C81EF418-4D5B-48D4-AC56-536FD05E7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2597" y="1267833"/>
              <a:ext cx="17247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8</a:t>
              </a:r>
            </a:p>
          </p:txBody>
        </p:sp>
        <p:sp>
          <p:nvSpPr>
            <p:cNvPr id="51" name="Text Box 322">
              <a:extLst>
                <a:ext uri="{FF2B5EF4-FFF2-40B4-BE49-F238E27FC236}">
                  <a16:creationId xmlns:a16="http://schemas.microsoft.com/office/drawing/2014/main" id="{7DDDAF32-242D-4E0B-9A20-362331DA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761" y="1263594"/>
              <a:ext cx="17247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1</a:t>
              </a:r>
            </a:p>
          </p:txBody>
        </p:sp>
        <p:sp>
          <p:nvSpPr>
            <p:cNvPr id="52" name="Line 453">
              <a:extLst>
                <a:ext uri="{FF2B5EF4-FFF2-40B4-BE49-F238E27FC236}">
                  <a16:creationId xmlns:a16="http://schemas.microsoft.com/office/drawing/2014/main" id="{B6FD8A9C-E2AC-4D0A-9E55-1BFA556C6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82511" y="3638767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3" name="Line 453">
              <a:extLst>
                <a:ext uri="{FF2B5EF4-FFF2-40B4-BE49-F238E27FC236}">
                  <a16:creationId xmlns:a16="http://schemas.microsoft.com/office/drawing/2014/main" id="{D1645FE5-A51E-40E6-A5C4-3A239BD64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19981" y="3638767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4" name="Line 453">
              <a:extLst>
                <a:ext uri="{FF2B5EF4-FFF2-40B4-BE49-F238E27FC236}">
                  <a16:creationId xmlns:a16="http://schemas.microsoft.com/office/drawing/2014/main" id="{99B7CCF1-1103-47D7-B142-F125FE105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36655" y="3638767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5" name="Line 453">
              <a:extLst>
                <a:ext uri="{FF2B5EF4-FFF2-40B4-BE49-F238E27FC236}">
                  <a16:creationId xmlns:a16="http://schemas.microsoft.com/office/drawing/2014/main" id="{4F7602CB-650E-4AB1-AC9E-480F54CF1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5912" y="3638767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6" name="Line 453">
              <a:extLst>
                <a:ext uri="{FF2B5EF4-FFF2-40B4-BE49-F238E27FC236}">
                  <a16:creationId xmlns:a16="http://schemas.microsoft.com/office/drawing/2014/main" id="{8D011401-25FE-4DCC-8BDF-443F73F7B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3129" y="3638767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7" name="Line 453">
              <a:extLst>
                <a:ext uri="{FF2B5EF4-FFF2-40B4-BE49-F238E27FC236}">
                  <a16:creationId xmlns:a16="http://schemas.microsoft.com/office/drawing/2014/main" id="{B2FDBEE6-4892-4571-B4FE-D48AA3D52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6375" y="3647475"/>
              <a:ext cx="0" cy="344376"/>
            </a:xfrm>
            <a:prstGeom prst="line">
              <a:avLst/>
            </a:prstGeom>
            <a:noFill/>
            <a:ln w="12700">
              <a:solidFill>
                <a:srgbClr val="2B2D45"/>
              </a:solidFill>
              <a:prstDash val="dash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09539">
                <a:defRPr/>
              </a:pPr>
              <a:endParaRPr lang="en-US">
                <a:solidFill>
                  <a:srgbClr val="000000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58" name="Text Box 322">
              <a:extLst>
                <a:ext uri="{FF2B5EF4-FFF2-40B4-BE49-F238E27FC236}">
                  <a16:creationId xmlns:a16="http://schemas.microsoft.com/office/drawing/2014/main" id="{2AA02C7D-7119-478D-B6DF-8CF8BA2AF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9765" y="3131473"/>
              <a:ext cx="117025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>
                  <a:solidFill>
                    <a:srgbClr val="2B2D45"/>
                  </a:solidFill>
                  <a:latin typeface="Verdana"/>
                  <a:ea typeface="Verdana"/>
                </a:rPr>
                <a:t>Jour</a:t>
              </a:r>
            </a:p>
          </p:txBody>
        </p:sp>
        <p:sp>
          <p:nvSpPr>
            <p:cNvPr id="59" name="Text Box 322">
              <a:extLst>
                <a:ext uri="{FF2B5EF4-FFF2-40B4-BE49-F238E27FC236}">
                  <a16:creationId xmlns:a16="http://schemas.microsoft.com/office/drawing/2014/main" id="{296F1F8E-084B-4EFC-BDEE-5E5DAE74D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6902" y="3387281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361</a:t>
              </a:r>
            </a:p>
          </p:txBody>
        </p:sp>
        <p:sp>
          <p:nvSpPr>
            <p:cNvPr id="60" name="Text Box 322">
              <a:extLst>
                <a:ext uri="{FF2B5EF4-FFF2-40B4-BE49-F238E27FC236}">
                  <a16:creationId xmlns:a16="http://schemas.microsoft.com/office/drawing/2014/main" id="{56CB8230-9F55-460A-BE75-B4424735C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2648" y="3391048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151</a:t>
              </a:r>
            </a:p>
          </p:txBody>
        </p:sp>
        <p:sp>
          <p:nvSpPr>
            <p:cNvPr id="61" name="Text Box 322">
              <a:extLst>
                <a:ext uri="{FF2B5EF4-FFF2-40B4-BE49-F238E27FC236}">
                  <a16:creationId xmlns:a16="http://schemas.microsoft.com/office/drawing/2014/main" id="{16F02D2E-C8DD-490F-AADA-3E3C67313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434" y="3402878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91</a:t>
              </a:r>
            </a:p>
          </p:txBody>
        </p:sp>
        <p:sp>
          <p:nvSpPr>
            <p:cNvPr id="62" name="Text Box 322">
              <a:extLst>
                <a:ext uri="{FF2B5EF4-FFF2-40B4-BE49-F238E27FC236}">
                  <a16:creationId xmlns:a16="http://schemas.microsoft.com/office/drawing/2014/main" id="{FD684BD1-A586-4CC9-BDEB-955ED0F86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4896" y="3403745"/>
              <a:ext cx="539961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31</a:t>
              </a:r>
            </a:p>
          </p:txBody>
        </p:sp>
        <p:sp>
          <p:nvSpPr>
            <p:cNvPr id="63" name="Text Box 322">
              <a:extLst>
                <a:ext uri="{FF2B5EF4-FFF2-40B4-BE49-F238E27FC236}">
                  <a16:creationId xmlns:a16="http://schemas.microsoft.com/office/drawing/2014/main" id="{418693D5-5525-487B-AEFB-9AB9AF34E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489" y="3388062"/>
              <a:ext cx="17247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8</a:t>
              </a:r>
            </a:p>
          </p:txBody>
        </p:sp>
        <p:sp>
          <p:nvSpPr>
            <p:cNvPr id="64" name="Text Box 322">
              <a:extLst>
                <a:ext uri="{FF2B5EF4-FFF2-40B4-BE49-F238E27FC236}">
                  <a16:creationId xmlns:a16="http://schemas.microsoft.com/office/drawing/2014/main" id="{80814588-C620-4535-B11D-0F3E565F8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656" y="3401241"/>
              <a:ext cx="172475" cy="23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Verdana"/>
                  <a:ea typeface="Verdana"/>
                </a:rPr>
                <a:t>1</a:t>
              </a:r>
            </a:p>
          </p:txBody>
        </p:sp>
        <p:sp>
          <p:nvSpPr>
            <p:cNvPr id="65" name="Text Box 322">
              <a:extLst>
                <a:ext uri="{FF2B5EF4-FFF2-40B4-BE49-F238E27FC236}">
                  <a16:creationId xmlns:a16="http://schemas.microsoft.com/office/drawing/2014/main" id="{38556F51-DADA-411A-9B57-7DC8590B8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3036" y="1823888"/>
              <a:ext cx="653496" cy="219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900">
                  <a:solidFill>
                    <a:srgbClr val="2B2D45"/>
                  </a:solidFill>
                  <a:latin typeface="Verdana"/>
                  <a:ea typeface="Verdana"/>
                </a:rPr>
                <a:t>N=969</a:t>
              </a:r>
            </a:p>
          </p:txBody>
        </p:sp>
        <p:sp>
          <p:nvSpPr>
            <p:cNvPr id="66" name="Text Box 322">
              <a:extLst>
                <a:ext uri="{FF2B5EF4-FFF2-40B4-BE49-F238E27FC236}">
                  <a16:creationId xmlns:a16="http://schemas.microsoft.com/office/drawing/2014/main" id="{860A475D-8A64-4C6E-A3BE-F1C9DDE5C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107" y="3971320"/>
              <a:ext cx="653496" cy="219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900">
                  <a:solidFill>
                    <a:srgbClr val="2B2D45"/>
                  </a:solidFill>
                  <a:latin typeface="Verdana"/>
                  <a:ea typeface="Verdana"/>
                </a:rPr>
                <a:t>N=484</a:t>
              </a:r>
            </a:p>
          </p:txBody>
        </p:sp>
        <p:cxnSp>
          <p:nvCxnSpPr>
            <p:cNvPr id="67" name="Connecteur : en angle 85">
              <a:extLst>
                <a:ext uri="{FF2B5EF4-FFF2-40B4-BE49-F238E27FC236}">
                  <a16:creationId xmlns:a16="http://schemas.microsoft.com/office/drawing/2014/main" id="{D78A6C14-981C-40A9-B36A-2F938449C3DD}"/>
                </a:ext>
              </a:extLst>
            </p:cNvPr>
            <p:cNvCxnSpPr>
              <a:stCxn id="56" idx="1"/>
              <a:endCxn id="58" idx="1"/>
            </p:cNvCxnSpPr>
            <p:nvPr/>
          </p:nvCxnSpPr>
          <p:spPr>
            <a:xfrm rot="5400000" flipH="1" flipV="1">
              <a:off x="8346601" y="3309979"/>
              <a:ext cx="719691" cy="626638"/>
            </a:xfrm>
            <a:prstGeom prst="bentConnector2">
              <a:avLst/>
            </a:prstGeom>
            <a:ln>
              <a:solidFill>
                <a:srgbClr val="2B2D4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3">
            <a:extLst>
              <a:ext uri="{FF2B5EF4-FFF2-40B4-BE49-F238E27FC236}">
                <a16:creationId xmlns:a16="http://schemas.microsoft.com/office/drawing/2014/main" id="{BD55D6C5-9FF9-4CDC-92AE-EE55C5F11E51}"/>
              </a:ext>
            </a:extLst>
          </p:cNvPr>
          <p:cNvSpPr txBox="1"/>
          <p:nvPr/>
        </p:nvSpPr>
        <p:spPr>
          <a:xfrm>
            <a:off x="10203968" y="6324634"/>
            <a:ext cx="1934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fr-FR" sz="1600" b="1">
                <a:solidFill>
                  <a:srgbClr val="FFFFFF"/>
                </a:solidFill>
                <a:latin typeface="Verdana"/>
                <a:ea typeface="Verdana"/>
                <a:cs typeface="Arial"/>
              </a:rPr>
              <a:t>Phase 2b</a:t>
            </a:r>
          </a:p>
        </p:txBody>
      </p:sp>
    </p:spTree>
    <p:extLst>
      <p:ext uri="{BB962C8B-B14F-4D97-AF65-F5344CB8AC3E}">
        <p14:creationId xmlns:p14="http://schemas.microsoft.com/office/powerpoint/2010/main" val="3236830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5">
            <a:extLst>
              <a:ext uri="{FF2B5EF4-FFF2-40B4-BE49-F238E27FC236}">
                <a16:creationId xmlns:a16="http://schemas.microsoft.com/office/drawing/2014/main" id="{706A9CE1-CF12-4919-B45E-0E682DD6B375}"/>
              </a:ext>
            </a:extLst>
          </p:cNvPr>
          <p:cNvSpPr txBox="1">
            <a:spLocks/>
          </p:cNvSpPr>
          <p:nvPr/>
        </p:nvSpPr>
        <p:spPr>
          <a:xfrm>
            <a:off x="333703" y="294841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/>
              <a:t>Résultats</a:t>
            </a:r>
            <a:endParaRPr lang="en-US" sz="3600" baseline="30000" dirty="0">
              <a:cs typeface="Calibri" panose="020F0502020204030204" pitchFamily="34" charset="0"/>
            </a:endParaRPr>
          </a:p>
        </p:txBody>
      </p:sp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7DFA6B0E-B04B-2E4E-9E16-ACF0827EE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0127" y="6368946"/>
            <a:ext cx="635000" cy="274637"/>
          </a:xfrm>
        </p:spPr>
        <p:txBody>
          <a:bodyPr/>
          <a:lstStyle/>
          <a:p>
            <a:pPr defTabSz="914354">
              <a:defRPr/>
            </a:pPr>
            <a:fld id="{6B54B0F7-55DD-40D6-B7F4-70B586885C0B}" type="slidenum">
              <a:rPr lang="en-US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defTabSz="914354">
                <a:defRPr/>
              </a:pPr>
              <a:t>27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TextBox 10">
            <a:extLst>
              <a:ext uri="{FF2B5EF4-FFF2-40B4-BE49-F238E27FC236}">
                <a16:creationId xmlns:a16="http://schemas.microsoft.com/office/drawing/2014/main" id="{EA5055BE-533F-4F55-B2C5-674F6C2F04A7}"/>
              </a:ext>
            </a:extLst>
          </p:cNvPr>
          <p:cNvSpPr txBox="1"/>
          <p:nvPr/>
        </p:nvSpPr>
        <p:spPr>
          <a:xfrm flipH="1">
            <a:off x="706874" y="1358595"/>
            <a:ext cx="252364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23">
              <a:defRPr/>
            </a:pPr>
            <a:r>
              <a:rPr lang="fr-FR" b="1" dirty="0">
                <a:latin typeface="+mj-lt"/>
                <a:ea typeface="Verdana"/>
                <a:cs typeface="Arial"/>
              </a:rPr>
              <a:t>Délai jusqu’à la première IVRI à VRS nécessitant une prise en charge médicale</a:t>
            </a:r>
            <a:endParaRPr lang="en-US" b="1" dirty="0">
              <a:latin typeface="+mj-lt"/>
              <a:ea typeface="Verdana"/>
              <a:cs typeface="Arial"/>
            </a:endParaRPr>
          </a:p>
        </p:txBody>
      </p:sp>
      <p:grpSp>
        <p:nvGrpSpPr>
          <p:cNvPr id="72" name="Group 314">
            <a:extLst>
              <a:ext uri="{FF2B5EF4-FFF2-40B4-BE49-F238E27FC236}">
                <a16:creationId xmlns:a16="http://schemas.microsoft.com/office/drawing/2014/main" id="{F1C1DA77-EF56-EB4F-9465-124D87443A48}"/>
              </a:ext>
            </a:extLst>
          </p:cNvPr>
          <p:cNvGrpSpPr/>
          <p:nvPr/>
        </p:nvGrpSpPr>
        <p:grpSpPr>
          <a:xfrm>
            <a:off x="3294639" y="536318"/>
            <a:ext cx="6890962" cy="2802311"/>
            <a:chOff x="2225454" y="852847"/>
            <a:chExt cx="4500307" cy="1643751"/>
          </a:xfrm>
        </p:grpSpPr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093EEB60-6315-2D44-9A2B-502AD7C431F8}"/>
                </a:ext>
              </a:extLst>
            </p:cNvPr>
            <p:cNvSpPr/>
            <p:nvPr/>
          </p:nvSpPr>
          <p:spPr>
            <a:xfrm>
              <a:off x="2802830" y="900998"/>
              <a:ext cx="7522" cy="1365251"/>
            </a:xfrm>
            <a:custGeom>
              <a:avLst/>
              <a:gdLst>
                <a:gd name="connsiteX0" fmla="*/ 0 w 7522"/>
                <a:gd name="connsiteY0" fmla="*/ 0 h 1365251"/>
                <a:gd name="connsiteX1" fmla="*/ 7522 w 7522"/>
                <a:gd name="connsiteY1" fmla="*/ 0 h 1365251"/>
                <a:gd name="connsiteX2" fmla="*/ 7522 w 7522"/>
                <a:gd name="connsiteY2" fmla="*/ 1365251 h 1365251"/>
                <a:gd name="connsiteX3" fmla="*/ 0 w 7522"/>
                <a:gd name="connsiteY3" fmla="*/ 1365251 h 136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1365251">
                  <a:moveTo>
                    <a:pt x="0" y="0"/>
                  </a:moveTo>
                  <a:lnTo>
                    <a:pt x="7522" y="0"/>
                  </a:lnTo>
                  <a:lnTo>
                    <a:pt x="7522" y="1365251"/>
                  </a:lnTo>
                  <a:lnTo>
                    <a:pt x="0" y="1365251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9499E6C3-14C3-6F4D-A10F-C75CDAE52095}"/>
                </a:ext>
              </a:extLst>
            </p:cNvPr>
            <p:cNvSpPr/>
            <p:nvPr/>
          </p:nvSpPr>
          <p:spPr>
            <a:xfrm>
              <a:off x="2769733" y="2227134"/>
              <a:ext cx="3845270" cy="7522"/>
            </a:xfrm>
            <a:custGeom>
              <a:avLst/>
              <a:gdLst>
                <a:gd name="connsiteX0" fmla="*/ 0 w 3845270"/>
                <a:gd name="connsiteY0" fmla="*/ 0 h 7522"/>
                <a:gd name="connsiteX1" fmla="*/ 3845270 w 3845270"/>
                <a:gd name="connsiteY1" fmla="*/ 0 h 7522"/>
                <a:gd name="connsiteX2" fmla="*/ 3845270 w 3845270"/>
                <a:gd name="connsiteY2" fmla="*/ 7522 h 7522"/>
                <a:gd name="connsiteX3" fmla="*/ 0 w 3845270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5270" h="7522">
                  <a:moveTo>
                    <a:pt x="0" y="0"/>
                  </a:moveTo>
                  <a:lnTo>
                    <a:pt x="3845270" y="0"/>
                  </a:lnTo>
                  <a:lnTo>
                    <a:pt x="3845270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3BA8800D-3AEF-6A4F-BC0C-4AAE81109179}"/>
                </a:ext>
              </a:extLst>
            </p:cNvPr>
            <p:cNvSpPr/>
            <p:nvPr/>
          </p:nvSpPr>
          <p:spPr>
            <a:xfrm>
              <a:off x="2784777" y="2171471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C131A9AD-274A-9648-8800-A273CD39F677}"/>
                </a:ext>
              </a:extLst>
            </p:cNvPr>
            <p:cNvSpPr/>
            <p:nvPr/>
          </p:nvSpPr>
          <p:spPr>
            <a:xfrm>
              <a:off x="2784777" y="1968376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AE37CE65-0EBE-9B41-8A2B-3CC2E1D33EF1}"/>
                </a:ext>
              </a:extLst>
            </p:cNvPr>
            <p:cNvSpPr/>
            <p:nvPr/>
          </p:nvSpPr>
          <p:spPr>
            <a:xfrm>
              <a:off x="2784777" y="1768289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66B21994-3880-E343-9EF7-1380C4D5DD91}"/>
                </a:ext>
              </a:extLst>
            </p:cNvPr>
            <p:cNvSpPr/>
            <p:nvPr/>
          </p:nvSpPr>
          <p:spPr>
            <a:xfrm>
              <a:off x="2784777" y="1562185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13E38932-C50B-204E-AE53-251FE3905530}"/>
                </a:ext>
              </a:extLst>
            </p:cNvPr>
            <p:cNvSpPr/>
            <p:nvPr/>
          </p:nvSpPr>
          <p:spPr>
            <a:xfrm>
              <a:off x="2784777" y="1562185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A10A8F23-C68B-FF42-9789-E9530E8948BE}"/>
                </a:ext>
              </a:extLst>
            </p:cNvPr>
            <p:cNvSpPr/>
            <p:nvPr/>
          </p:nvSpPr>
          <p:spPr>
            <a:xfrm>
              <a:off x="2784777" y="1362099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BFB68B5D-6830-FD43-8ECE-4E2163897BDE}"/>
                </a:ext>
              </a:extLst>
            </p:cNvPr>
            <p:cNvSpPr/>
            <p:nvPr/>
          </p:nvSpPr>
          <p:spPr>
            <a:xfrm>
              <a:off x="2784777" y="1157499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EB807BB6-7B44-D247-8E3B-E5225B528B3B}"/>
                </a:ext>
              </a:extLst>
            </p:cNvPr>
            <p:cNvSpPr/>
            <p:nvPr/>
          </p:nvSpPr>
          <p:spPr>
            <a:xfrm>
              <a:off x="2784777" y="953652"/>
              <a:ext cx="42123" cy="7522"/>
            </a:xfrm>
            <a:custGeom>
              <a:avLst/>
              <a:gdLst>
                <a:gd name="connsiteX0" fmla="*/ 0 w 42123"/>
                <a:gd name="connsiteY0" fmla="*/ 0 h 7522"/>
                <a:gd name="connsiteX1" fmla="*/ 42123 w 42123"/>
                <a:gd name="connsiteY1" fmla="*/ 0 h 7522"/>
                <a:gd name="connsiteX2" fmla="*/ 42123 w 42123"/>
                <a:gd name="connsiteY2" fmla="*/ 7522 h 7522"/>
                <a:gd name="connsiteX3" fmla="*/ 0 w 42123"/>
                <a:gd name="connsiteY3" fmla="*/ 7522 h 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23" h="7522">
                  <a:moveTo>
                    <a:pt x="0" y="0"/>
                  </a:moveTo>
                  <a:lnTo>
                    <a:pt x="42123" y="0"/>
                  </a:lnTo>
                  <a:lnTo>
                    <a:pt x="42123" y="7522"/>
                  </a:lnTo>
                  <a:lnTo>
                    <a:pt x="0" y="7522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BE26335C-9CB5-8B46-9E82-F602853534A8}"/>
                </a:ext>
              </a:extLst>
            </p:cNvPr>
            <p:cNvSpPr/>
            <p:nvPr/>
          </p:nvSpPr>
          <p:spPr>
            <a:xfrm>
              <a:off x="3192472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7592D290-205C-7E4A-BC14-1A1BD5B5349B}"/>
                </a:ext>
              </a:extLst>
            </p:cNvPr>
            <p:cNvSpPr/>
            <p:nvPr/>
          </p:nvSpPr>
          <p:spPr>
            <a:xfrm>
              <a:off x="3403089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6DF769F1-6C71-1249-9160-DD26CAC088F6}"/>
                </a:ext>
              </a:extLst>
            </p:cNvPr>
            <p:cNvSpPr/>
            <p:nvPr/>
          </p:nvSpPr>
          <p:spPr>
            <a:xfrm>
              <a:off x="3606184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96FB8855-7FC9-F746-BEC0-CE5304DACB97}"/>
                </a:ext>
              </a:extLst>
            </p:cNvPr>
            <p:cNvSpPr/>
            <p:nvPr/>
          </p:nvSpPr>
          <p:spPr>
            <a:xfrm>
              <a:off x="3809280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ED7B5A83-B67D-D842-A198-F9BD4EEE1876}"/>
                </a:ext>
              </a:extLst>
            </p:cNvPr>
            <p:cNvSpPr/>
            <p:nvPr/>
          </p:nvSpPr>
          <p:spPr>
            <a:xfrm>
              <a:off x="4019897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FDFEC1E3-AFCF-A743-8049-C50DD6861BC2}"/>
                </a:ext>
              </a:extLst>
            </p:cNvPr>
            <p:cNvSpPr/>
            <p:nvPr/>
          </p:nvSpPr>
          <p:spPr>
            <a:xfrm>
              <a:off x="4222992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737165D3-8836-0548-9DA2-ACC7E94F2ABC}"/>
                </a:ext>
              </a:extLst>
            </p:cNvPr>
            <p:cNvSpPr/>
            <p:nvPr/>
          </p:nvSpPr>
          <p:spPr>
            <a:xfrm>
              <a:off x="4426087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B38564C-E773-A64F-B9A9-C17D144EA00B}"/>
                </a:ext>
              </a:extLst>
            </p:cNvPr>
            <p:cNvSpPr/>
            <p:nvPr/>
          </p:nvSpPr>
          <p:spPr>
            <a:xfrm>
              <a:off x="4636705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F664747A-F05F-5A46-B181-F114A842C866}"/>
                </a:ext>
              </a:extLst>
            </p:cNvPr>
            <p:cNvSpPr/>
            <p:nvPr/>
          </p:nvSpPr>
          <p:spPr>
            <a:xfrm>
              <a:off x="4839800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D1486F16-BB0B-4B4C-9F59-483CE3C6AC55}"/>
                </a:ext>
              </a:extLst>
            </p:cNvPr>
            <p:cNvSpPr/>
            <p:nvPr/>
          </p:nvSpPr>
          <p:spPr>
            <a:xfrm>
              <a:off x="5042895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24BE6449-5FE8-E04F-8C28-D55E91F80523}"/>
                </a:ext>
              </a:extLst>
            </p:cNvPr>
            <p:cNvSpPr/>
            <p:nvPr/>
          </p:nvSpPr>
          <p:spPr>
            <a:xfrm>
              <a:off x="5253513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066F8684-B907-D143-87CD-3368F912038E}"/>
                </a:ext>
              </a:extLst>
            </p:cNvPr>
            <p:cNvSpPr/>
            <p:nvPr/>
          </p:nvSpPr>
          <p:spPr>
            <a:xfrm>
              <a:off x="5456608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D091E52A-1D68-ED4B-8D6A-D8BD34B6731A}"/>
                </a:ext>
              </a:extLst>
            </p:cNvPr>
            <p:cNvSpPr/>
            <p:nvPr/>
          </p:nvSpPr>
          <p:spPr>
            <a:xfrm>
              <a:off x="5659703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3AD7D154-CA09-3947-9863-7C6C677DF64F}"/>
                </a:ext>
              </a:extLst>
            </p:cNvPr>
            <p:cNvSpPr/>
            <p:nvPr/>
          </p:nvSpPr>
          <p:spPr>
            <a:xfrm>
              <a:off x="5870320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B739D136-E3A0-1C47-96AF-2621DCD6127E}"/>
                </a:ext>
              </a:extLst>
            </p:cNvPr>
            <p:cNvSpPr/>
            <p:nvPr/>
          </p:nvSpPr>
          <p:spPr>
            <a:xfrm>
              <a:off x="6073416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218495CC-50FE-E941-9B48-17D0A4FD007A}"/>
                </a:ext>
              </a:extLst>
            </p:cNvPr>
            <p:cNvSpPr/>
            <p:nvPr/>
          </p:nvSpPr>
          <p:spPr>
            <a:xfrm>
              <a:off x="6276511" y="2210585"/>
              <a:ext cx="7522" cy="42123"/>
            </a:xfrm>
            <a:custGeom>
              <a:avLst/>
              <a:gdLst>
                <a:gd name="connsiteX0" fmla="*/ 0 w 7522"/>
                <a:gd name="connsiteY0" fmla="*/ 0 h 42123"/>
                <a:gd name="connsiteX1" fmla="*/ 7522 w 7522"/>
                <a:gd name="connsiteY1" fmla="*/ 0 h 42123"/>
                <a:gd name="connsiteX2" fmla="*/ 7522 w 7522"/>
                <a:gd name="connsiteY2" fmla="*/ 42124 h 42123"/>
                <a:gd name="connsiteX3" fmla="*/ 0 w 7522"/>
                <a:gd name="connsiteY3" fmla="*/ 42124 h 4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" h="42123">
                  <a:moveTo>
                    <a:pt x="0" y="0"/>
                  </a:moveTo>
                  <a:lnTo>
                    <a:pt x="7522" y="0"/>
                  </a:lnTo>
                  <a:lnTo>
                    <a:pt x="7522" y="42124"/>
                  </a:lnTo>
                  <a:lnTo>
                    <a:pt x="0" y="42124"/>
                  </a:lnTo>
                  <a:close/>
                </a:path>
              </a:pathLst>
            </a:custGeom>
            <a:solidFill>
              <a:srgbClr val="000000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54">
                <a:defRPr/>
              </a:pPr>
              <a:endParaRPr lang="en-US" sz="2400">
                <a:solidFill>
                  <a:prstClr val="black"/>
                </a:solidFill>
                <a:latin typeface="Verdana"/>
                <a:ea typeface="Verdana"/>
                <a:cs typeface="Arial"/>
              </a:endParaRPr>
            </a:p>
          </p:txBody>
        </p:sp>
        <p:grpSp>
          <p:nvGrpSpPr>
            <p:cNvPr id="99" name="Group 279">
              <a:extLst>
                <a:ext uri="{FF2B5EF4-FFF2-40B4-BE49-F238E27FC236}">
                  <a16:creationId xmlns:a16="http://schemas.microsoft.com/office/drawing/2014/main" id="{E5BCA0DD-7435-F345-BE18-21701AE57C30}"/>
                </a:ext>
              </a:extLst>
            </p:cNvPr>
            <p:cNvGrpSpPr/>
            <p:nvPr/>
          </p:nvGrpSpPr>
          <p:grpSpPr>
            <a:xfrm>
              <a:off x="3198489" y="953652"/>
              <a:ext cx="3103858" cy="1020467"/>
              <a:chOff x="3198489" y="953652"/>
              <a:chExt cx="3103858" cy="1020467"/>
            </a:xfrm>
            <a:solidFill>
              <a:schemeClr val="accent3"/>
            </a:solidFill>
          </p:grpSpPr>
          <p:sp>
            <p:nvSpPr>
              <p:cNvPr id="180" name="Freeform 202">
                <a:extLst>
                  <a:ext uri="{FF2B5EF4-FFF2-40B4-BE49-F238E27FC236}">
                    <a16:creationId xmlns:a16="http://schemas.microsoft.com/office/drawing/2014/main" id="{68C8E978-6609-444D-8515-7BEC6CDBABEF}"/>
                  </a:ext>
                </a:extLst>
              </p:cNvPr>
              <p:cNvSpPr/>
              <p:nvPr/>
            </p:nvSpPr>
            <p:spPr>
              <a:xfrm>
                <a:off x="3198489" y="953652"/>
                <a:ext cx="3099835" cy="984635"/>
              </a:xfrm>
              <a:custGeom>
                <a:avLst/>
                <a:gdLst>
                  <a:gd name="connsiteX0" fmla="*/ 3099835 w 3099835"/>
                  <a:gd name="connsiteY0" fmla="*/ 984636 h 984635"/>
                  <a:gd name="connsiteX1" fmla="*/ 2747804 w 3099835"/>
                  <a:gd name="connsiteY1" fmla="*/ 984636 h 984635"/>
                  <a:gd name="connsiteX2" fmla="*/ 2747804 w 3099835"/>
                  <a:gd name="connsiteY2" fmla="*/ 962822 h 984635"/>
                  <a:gd name="connsiteX3" fmla="*/ 2708689 w 3099835"/>
                  <a:gd name="connsiteY3" fmla="*/ 962822 h 984635"/>
                  <a:gd name="connsiteX4" fmla="*/ 2708689 w 3099835"/>
                  <a:gd name="connsiteY4" fmla="*/ 939503 h 984635"/>
                  <a:gd name="connsiteX5" fmla="*/ 2626699 w 3099835"/>
                  <a:gd name="connsiteY5" fmla="*/ 939503 h 984635"/>
                  <a:gd name="connsiteX6" fmla="*/ 2626699 w 3099835"/>
                  <a:gd name="connsiteY6" fmla="*/ 918442 h 984635"/>
                  <a:gd name="connsiteX7" fmla="*/ 2565018 w 3099835"/>
                  <a:gd name="connsiteY7" fmla="*/ 918442 h 984635"/>
                  <a:gd name="connsiteX8" fmla="*/ 2565018 w 3099835"/>
                  <a:gd name="connsiteY8" fmla="*/ 901141 h 984635"/>
                  <a:gd name="connsiteX9" fmla="*/ 2502585 w 3099835"/>
                  <a:gd name="connsiteY9" fmla="*/ 901141 h 984635"/>
                  <a:gd name="connsiteX10" fmla="*/ 2502585 w 3099835"/>
                  <a:gd name="connsiteY10" fmla="*/ 877823 h 984635"/>
                  <a:gd name="connsiteX11" fmla="*/ 2482275 w 3099835"/>
                  <a:gd name="connsiteY11" fmla="*/ 877823 h 984635"/>
                  <a:gd name="connsiteX12" fmla="*/ 2482275 w 3099835"/>
                  <a:gd name="connsiteY12" fmla="*/ 854504 h 984635"/>
                  <a:gd name="connsiteX13" fmla="*/ 2464223 w 3099835"/>
                  <a:gd name="connsiteY13" fmla="*/ 854504 h 984635"/>
                  <a:gd name="connsiteX14" fmla="*/ 2464223 w 3099835"/>
                  <a:gd name="connsiteY14" fmla="*/ 833443 h 984635"/>
                  <a:gd name="connsiteX15" fmla="*/ 2400285 w 3099835"/>
                  <a:gd name="connsiteY15" fmla="*/ 833443 h 984635"/>
                  <a:gd name="connsiteX16" fmla="*/ 2400285 w 3099835"/>
                  <a:gd name="connsiteY16" fmla="*/ 810124 h 984635"/>
                  <a:gd name="connsiteX17" fmla="*/ 2358914 w 3099835"/>
                  <a:gd name="connsiteY17" fmla="*/ 810124 h 984635"/>
                  <a:gd name="connsiteX18" fmla="*/ 2358914 w 3099835"/>
                  <a:gd name="connsiteY18" fmla="*/ 765744 h 984635"/>
                  <a:gd name="connsiteX19" fmla="*/ 2340109 w 3099835"/>
                  <a:gd name="connsiteY19" fmla="*/ 765744 h 984635"/>
                  <a:gd name="connsiteX20" fmla="*/ 2340109 w 3099835"/>
                  <a:gd name="connsiteY20" fmla="*/ 746939 h 984635"/>
                  <a:gd name="connsiteX21" fmla="*/ 2276924 w 3099835"/>
                  <a:gd name="connsiteY21" fmla="*/ 746939 h 984635"/>
                  <a:gd name="connsiteX22" fmla="*/ 2276924 w 3099835"/>
                  <a:gd name="connsiteY22" fmla="*/ 728134 h 984635"/>
                  <a:gd name="connsiteX23" fmla="*/ 2096394 w 3099835"/>
                  <a:gd name="connsiteY23" fmla="*/ 728134 h 984635"/>
                  <a:gd name="connsiteX24" fmla="*/ 2096394 w 3099835"/>
                  <a:gd name="connsiteY24" fmla="*/ 707824 h 984635"/>
                  <a:gd name="connsiteX25" fmla="*/ 2031705 w 3099835"/>
                  <a:gd name="connsiteY25" fmla="*/ 707824 h 984635"/>
                  <a:gd name="connsiteX26" fmla="*/ 2031705 w 3099835"/>
                  <a:gd name="connsiteY26" fmla="*/ 686010 h 984635"/>
                  <a:gd name="connsiteX27" fmla="*/ 1886529 w 3099835"/>
                  <a:gd name="connsiteY27" fmla="*/ 686010 h 984635"/>
                  <a:gd name="connsiteX28" fmla="*/ 1886529 w 3099835"/>
                  <a:gd name="connsiteY28" fmla="*/ 643135 h 984635"/>
                  <a:gd name="connsiteX29" fmla="*/ 1867724 w 3099835"/>
                  <a:gd name="connsiteY29" fmla="*/ 643135 h 984635"/>
                  <a:gd name="connsiteX30" fmla="*/ 1867724 w 3099835"/>
                  <a:gd name="connsiteY30" fmla="*/ 618312 h 984635"/>
                  <a:gd name="connsiteX31" fmla="*/ 1801530 w 3099835"/>
                  <a:gd name="connsiteY31" fmla="*/ 618312 h 984635"/>
                  <a:gd name="connsiteX32" fmla="*/ 1801530 w 3099835"/>
                  <a:gd name="connsiteY32" fmla="*/ 599507 h 984635"/>
                  <a:gd name="connsiteX33" fmla="*/ 1766929 w 3099835"/>
                  <a:gd name="connsiteY33" fmla="*/ 599507 h 984635"/>
                  <a:gd name="connsiteX34" fmla="*/ 1766929 w 3099835"/>
                  <a:gd name="connsiteY34" fmla="*/ 581454 h 984635"/>
                  <a:gd name="connsiteX35" fmla="*/ 1641311 w 3099835"/>
                  <a:gd name="connsiteY35" fmla="*/ 581454 h 984635"/>
                  <a:gd name="connsiteX36" fmla="*/ 1641311 w 3099835"/>
                  <a:gd name="connsiteY36" fmla="*/ 536322 h 984635"/>
                  <a:gd name="connsiteX37" fmla="*/ 1579630 w 3099835"/>
                  <a:gd name="connsiteY37" fmla="*/ 536322 h 984635"/>
                  <a:gd name="connsiteX38" fmla="*/ 1579630 w 3099835"/>
                  <a:gd name="connsiteY38" fmla="*/ 512251 h 984635"/>
                  <a:gd name="connsiteX39" fmla="*/ 1537506 w 3099835"/>
                  <a:gd name="connsiteY39" fmla="*/ 512251 h 984635"/>
                  <a:gd name="connsiteX40" fmla="*/ 1537506 w 3099835"/>
                  <a:gd name="connsiteY40" fmla="*/ 473137 h 984635"/>
                  <a:gd name="connsiteX41" fmla="*/ 1395340 w 3099835"/>
                  <a:gd name="connsiteY41" fmla="*/ 473137 h 984635"/>
                  <a:gd name="connsiteX42" fmla="*/ 1395340 w 3099835"/>
                  <a:gd name="connsiteY42" fmla="*/ 451323 h 984635"/>
                  <a:gd name="connsiteX43" fmla="*/ 1351712 w 3099835"/>
                  <a:gd name="connsiteY43" fmla="*/ 451323 h 984635"/>
                  <a:gd name="connsiteX44" fmla="*/ 1351712 w 3099835"/>
                  <a:gd name="connsiteY44" fmla="*/ 429509 h 984635"/>
                  <a:gd name="connsiteX45" fmla="*/ 1291535 w 3099835"/>
                  <a:gd name="connsiteY45" fmla="*/ 429509 h 984635"/>
                  <a:gd name="connsiteX46" fmla="*/ 1291535 w 3099835"/>
                  <a:gd name="connsiteY46" fmla="*/ 383624 h 984635"/>
                  <a:gd name="connsiteX47" fmla="*/ 1171935 w 3099835"/>
                  <a:gd name="connsiteY47" fmla="*/ 383624 h 984635"/>
                  <a:gd name="connsiteX48" fmla="*/ 1171935 w 3099835"/>
                  <a:gd name="connsiteY48" fmla="*/ 343757 h 984635"/>
                  <a:gd name="connsiteX49" fmla="*/ 1022246 w 3099835"/>
                  <a:gd name="connsiteY49" fmla="*/ 343757 h 984635"/>
                  <a:gd name="connsiteX50" fmla="*/ 1022246 w 3099835"/>
                  <a:gd name="connsiteY50" fmla="*/ 327209 h 984635"/>
                  <a:gd name="connsiteX51" fmla="*/ 983131 w 3099835"/>
                  <a:gd name="connsiteY51" fmla="*/ 327209 h 984635"/>
                  <a:gd name="connsiteX52" fmla="*/ 983131 w 3099835"/>
                  <a:gd name="connsiteY52" fmla="*/ 239953 h 984635"/>
                  <a:gd name="connsiteX53" fmla="*/ 822160 w 3099835"/>
                  <a:gd name="connsiteY53" fmla="*/ 239953 h 984635"/>
                  <a:gd name="connsiteX54" fmla="*/ 822160 w 3099835"/>
                  <a:gd name="connsiteY54" fmla="*/ 219644 h 984635"/>
                  <a:gd name="connsiteX55" fmla="*/ 755213 w 3099835"/>
                  <a:gd name="connsiteY55" fmla="*/ 219644 h 984635"/>
                  <a:gd name="connsiteX56" fmla="*/ 755213 w 3099835"/>
                  <a:gd name="connsiteY56" fmla="*/ 196325 h 984635"/>
                  <a:gd name="connsiteX57" fmla="*/ 677736 w 3099835"/>
                  <a:gd name="connsiteY57" fmla="*/ 196325 h 984635"/>
                  <a:gd name="connsiteX58" fmla="*/ 677736 w 3099835"/>
                  <a:gd name="connsiteY58" fmla="*/ 173759 h 984635"/>
                  <a:gd name="connsiteX59" fmla="*/ 467119 w 3099835"/>
                  <a:gd name="connsiteY59" fmla="*/ 173759 h 984635"/>
                  <a:gd name="connsiteX60" fmla="*/ 467119 w 3099835"/>
                  <a:gd name="connsiteY60" fmla="*/ 154954 h 984635"/>
                  <a:gd name="connsiteX61" fmla="*/ 449066 w 3099835"/>
                  <a:gd name="connsiteY61" fmla="*/ 154954 h 984635"/>
                  <a:gd name="connsiteX62" fmla="*/ 449066 w 3099835"/>
                  <a:gd name="connsiteY62" fmla="*/ 111326 h 984635"/>
                  <a:gd name="connsiteX63" fmla="*/ 427252 w 3099835"/>
                  <a:gd name="connsiteY63" fmla="*/ 111326 h 984635"/>
                  <a:gd name="connsiteX64" fmla="*/ 427252 w 3099835"/>
                  <a:gd name="connsiteY64" fmla="*/ 90265 h 984635"/>
                  <a:gd name="connsiteX65" fmla="*/ 345262 w 3099835"/>
                  <a:gd name="connsiteY65" fmla="*/ 90265 h 984635"/>
                  <a:gd name="connsiteX66" fmla="*/ 345262 w 3099835"/>
                  <a:gd name="connsiteY66" fmla="*/ 68451 h 984635"/>
                  <a:gd name="connsiteX67" fmla="*/ 304643 w 3099835"/>
                  <a:gd name="connsiteY67" fmla="*/ 68451 h 984635"/>
                  <a:gd name="connsiteX68" fmla="*/ 304643 w 3099835"/>
                  <a:gd name="connsiteY68" fmla="*/ 52654 h 984635"/>
                  <a:gd name="connsiteX69" fmla="*/ 264024 w 3099835"/>
                  <a:gd name="connsiteY69" fmla="*/ 52654 h 984635"/>
                  <a:gd name="connsiteX70" fmla="*/ 264024 w 3099835"/>
                  <a:gd name="connsiteY70" fmla="*/ 27832 h 984635"/>
                  <a:gd name="connsiteX71" fmla="*/ 159467 w 3099835"/>
                  <a:gd name="connsiteY71" fmla="*/ 27832 h 984635"/>
                  <a:gd name="connsiteX72" fmla="*/ 159467 w 3099835"/>
                  <a:gd name="connsiteY72" fmla="*/ 3761 h 984635"/>
                  <a:gd name="connsiteX73" fmla="*/ 0 w 3099835"/>
                  <a:gd name="connsiteY73" fmla="*/ 3761 h 984635"/>
                  <a:gd name="connsiteX74" fmla="*/ 0 w 3099835"/>
                  <a:gd name="connsiteY74" fmla="*/ 0 h 984635"/>
                  <a:gd name="connsiteX75" fmla="*/ 163228 w 3099835"/>
                  <a:gd name="connsiteY75" fmla="*/ 0 h 984635"/>
                  <a:gd name="connsiteX76" fmla="*/ 163228 w 3099835"/>
                  <a:gd name="connsiteY76" fmla="*/ 24071 h 984635"/>
                  <a:gd name="connsiteX77" fmla="*/ 267785 w 3099835"/>
                  <a:gd name="connsiteY77" fmla="*/ 24071 h 984635"/>
                  <a:gd name="connsiteX78" fmla="*/ 267785 w 3099835"/>
                  <a:gd name="connsiteY78" fmla="*/ 48893 h 984635"/>
                  <a:gd name="connsiteX79" fmla="*/ 308404 w 3099835"/>
                  <a:gd name="connsiteY79" fmla="*/ 48893 h 984635"/>
                  <a:gd name="connsiteX80" fmla="*/ 308404 w 3099835"/>
                  <a:gd name="connsiteY80" fmla="*/ 64690 h 984635"/>
                  <a:gd name="connsiteX81" fmla="*/ 349023 w 3099835"/>
                  <a:gd name="connsiteY81" fmla="*/ 64690 h 984635"/>
                  <a:gd name="connsiteX82" fmla="*/ 349023 w 3099835"/>
                  <a:gd name="connsiteY82" fmla="*/ 86504 h 984635"/>
                  <a:gd name="connsiteX83" fmla="*/ 431013 w 3099835"/>
                  <a:gd name="connsiteY83" fmla="*/ 86504 h 984635"/>
                  <a:gd name="connsiteX84" fmla="*/ 431013 w 3099835"/>
                  <a:gd name="connsiteY84" fmla="*/ 107565 h 984635"/>
                  <a:gd name="connsiteX85" fmla="*/ 452827 w 3099835"/>
                  <a:gd name="connsiteY85" fmla="*/ 107565 h 984635"/>
                  <a:gd name="connsiteX86" fmla="*/ 452827 w 3099835"/>
                  <a:gd name="connsiteY86" fmla="*/ 151193 h 984635"/>
                  <a:gd name="connsiteX87" fmla="*/ 470880 w 3099835"/>
                  <a:gd name="connsiteY87" fmla="*/ 151193 h 984635"/>
                  <a:gd name="connsiteX88" fmla="*/ 470880 w 3099835"/>
                  <a:gd name="connsiteY88" fmla="*/ 169998 h 984635"/>
                  <a:gd name="connsiteX89" fmla="*/ 681497 w 3099835"/>
                  <a:gd name="connsiteY89" fmla="*/ 169998 h 984635"/>
                  <a:gd name="connsiteX90" fmla="*/ 681497 w 3099835"/>
                  <a:gd name="connsiteY90" fmla="*/ 192564 h 984635"/>
                  <a:gd name="connsiteX91" fmla="*/ 758974 w 3099835"/>
                  <a:gd name="connsiteY91" fmla="*/ 192564 h 984635"/>
                  <a:gd name="connsiteX92" fmla="*/ 758974 w 3099835"/>
                  <a:gd name="connsiteY92" fmla="*/ 215883 h 984635"/>
                  <a:gd name="connsiteX93" fmla="*/ 825921 w 3099835"/>
                  <a:gd name="connsiteY93" fmla="*/ 215883 h 984635"/>
                  <a:gd name="connsiteX94" fmla="*/ 825921 w 3099835"/>
                  <a:gd name="connsiteY94" fmla="*/ 236192 h 984635"/>
                  <a:gd name="connsiteX95" fmla="*/ 986892 w 3099835"/>
                  <a:gd name="connsiteY95" fmla="*/ 236192 h 984635"/>
                  <a:gd name="connsiteX96" fmla="*/ 986892 w 3099835"/>
                  <a:gd name="connsiteY96" fmla="*/ 323448 h 984635"/>
                  <a:gd name="connsiteX97" fmla="*/ 1026007 w 3099835"/>
                  <a:gd name="connsiteY97" fmla="*/ 323448 h 984635"/>
                  <a:gd name="connsiteX98" fmla="*/ 1026007 w 3099835"/>
                  <a:gd name="connsiteY98" fmla="*/ 339996 h 984635"/>
                  <a:gd name="connsiteX99" fmla="*/ 1175696 w 3099835"/>
                  <a:gd name="connsiteY99" fmla="*/ 339996 h 984635"/>
                  <a:gd name="connsiteX100" fmla="*/ 1175696 w 3099835"/>
                  <a:gd name="connsiteY100" fmla="*/ 379863 h 984635"/>
                  <a:gd name="connsiteX101" fmla="*/ 1295297 w 3099835"/>
                  <a:gd name="connsiteY101" fmla="*/ 379863 h 984635"/>
                  <a:gd name="connsiteX102" fmla="*/ 1295297 w 3099835"/>
                  <a:gd name="connsiteY102" fmla="*/ 425748 h 984635"/>
                  <a:gd name="connsiteX103" fmla="*/ 1355473 w 3099835"/>
                  <a:gd name="connsiteY103" fmla="*/ 425748 h 984635"/>
                  <a:gd name="connsiteX104" fmla="*/ 1355473 w 3099835"/>
                  <a:gd name="connsiteY104" fmla="*/ 447562 h 984635"/>
                  <a:gd name="connsiteX105" fmla="*/ 1399101 w 3099835"/>
                  <a:gd name="connsiteY105" fmla="*/ 447562 h 984635"/>
                  <a:gd name="connsiteX106" fmla="*/ 1399101 w 3099835"/>
                  <a:gd name="connsiteY106" fmla="*/ 469376 h 984635"/>
                  <a:gd name="connsiteX107" fmla="*/ 1541267 w 3099835"/>
                  <a:gd name="connsiteY107" fmla="*/ 469376 h 984635"/>
                  <a:gd name="connsiteX108" fmla="*/ 1541267 w 3099835"/>
                  <a:gd name="connsiteY108" fmla="*/ 508490 h 984635"/>
                  <a:gd name="connsiteX109" fmla="*/ 1583391 w 3099835"/>
                  <a:gd name="connsiteY109" fmla="*/ 508490 h 984635"/>
                  <a:gd name="connsiteX110" fmla="*/ 1583391 w 3099835"/>
                  <a:gd name="connsiteY110" fmla="*/ 532561 h 984635"/>
                  <a:gd name="connsiteX111" fmla="*/ 1645072 w 3099835"/>
                  <a:gd name="connsiteY111" fmla="*/ 532561 h 984635"/>
                  <a:gd name="connsiteX112" fmla="*/ 1645072 w 3099835"/>
                  <a:gd name="connsiteY112" fmla="*/ 577693 h 984635"/>
                  <a:gd name="connsiteX113" fmla="*/ 1770690 w 3099835"/>
                  <a:gd name="connsiteY113" fmla="*/ 577693 h 984635"/>
                  <a:gd name="connsiteX114" fmla="*/ 1770690 w 3099835"/>
                  <a:gd name="connsiteY114" fmla="*/ 595746 h 984635"/>
                  <a:gd name="connsiteX115" fmla="*/ 1805291 w 3099835"/>
                  <a:gd name="connsiteY115" fmla="*/ 595746 h 984635"/>
                  <a:gd name="connsiteX116" fmla="*/ 1805291 w 3099835"/>
                  <a:gd name="connsiteY116" fmla="*/ 614551 h 984635"/>
                  <a:gd name="connsiteX117" fmla="*/ 1871485 w 3099835"/>
                  <a:gd name="connsiteY117" fmla="*/ 614551 h 984635"/>
                  <a:gd name="connsiteX118" fmla="*/ 1871485 w 3099835"/>
                  <a:gd name="connsiteY118" fmla="*/ 639374 h 984635"/>
                  <a:gd name="connsiteX119" fmla="*/ 1890290 w 3099835"/>
                  <a:gd name="connsiteY119" fmla="*/ 639374 h 984635"/>
                  <a:gd name="connsiteX120" fmla="*/ 1890290 w 3099835"/>
                  <a:gd name="connsiteY120" fmla="*/ 682249 h 984635"/>
                  <a:gd name="connsiteX121" fmla="*/ 2035466 w 3099835"/>
                  <a:gd name="connsiteY121" fmla="*/ 682249 h 984635"/>
                  <a:gd name="connsiteX122" fmla="*/ 2035466 w 3099835"/>
                  <a:gd name="connsiteY122" fmla="*/ 704063 h 984635"/>
                  <a:gd name="connsiteX123" fmla="*/ 2100156 w 3099835"/>
                  <a:gd name="connsiteY123" fmla="*/ 704063 h 984635"/>
                  <a:gd name="connsiteX124" fmla="*/ 2100156 w 3099835"/>
                  <a:gd name="connsiteY124" fmla="*/ 724373 h 984635"/>
                  <a:gd name="connsiteX125" fmla="*/ 2280685 w 3099835"/>
                  <a:gd name="connsiteY125" fmla="*/ 724373 h 984635"/>
                  <a:gd name="connsiteX126" fmla="*/ 2280685 w 3099835"/>
                  <a:gd name="connsiteY126" fmla="*/ 743178 h 984635"/>
                  <a:gd name="connsiteX127" fmla="*/ 2343870 w 3099835"/>
                  <a:gd name="connsiteY127" fmla="*/ 743178 h 984635"/>
                  <a:gd name="connsiteX128" fmla="*/ 2343870 w 3099835"/>
                  <a:gd name="connsiteY128" fmla="*/ 761983 h 984635"/>
                  <a:gd name="connsiteX129" fmla="*/ 2362675 w 3099835"/>
                  <a:gd name="connsiteY129" fmla="*/ 761983 h 984635"/>
                  <a:gd name="connsiteX130" fmla="*/ 2362675 w 3099835"/>
                  <a:gd name="connsiteY130" fmla="*/ 806363 h 984635"/>
                  <a:gd name="connsiteX131" fmla="*/ 2404046 w 3099835"/>
                  <a:gd name="connsiteY131" fmla="*/ 806363 h 984635"/>
                  <a:gd name="connsiteX132" fmla="*/ 2404046 w 3099835"/>
                  <a:gd name="connsiteY132" fmla="*/ 829682 h 984635"/>
                  <a:gd name="connsiteX133" fmla="*/ 2467984 w 3099835"/>
                  <a:gd name="connsiteY133" fmla="*/ 829682 h 984635"/>
                  <a:gd name="connsiteX134" fmla="*/ 2467984 w 3099835"/>
                  <a:gd name="connsiteY134" fmla="*/ 850743 h 984635"/>
                  <a:gd name="connsiteX135" fmla="*/ 2486036 w 3099835"/>
                  <a:gd name="connsiteY135" fmla="*/ 850743 h 984635"/>
                  <a:gd name="connsiteX136" fmla="*/ 2486036 w 3099835"/>
                  <a:gd name="connsiteY136" fmla="*/ 874062 h 984635"/>
                  <a:gd name="connsiteX137" fmla="*/ 2506346 w 3099835"/>
                  <a:gd name="connsiteY137" fmla="*/ 874062 h 984635"/>
                  <a:gd name="connsiteX138" fmla="*/ 2506346 w 3099835"/>
                  <a:gd name="connsiteY138" fmla="*/ 897380 h 984635"/>
                  <a:gd name="connsiteX139" fmla="*/ 2568779 w 3099835"/>
                  <a:gd name="connsiteY139" fmla="*/ 897380 h 984635"/>
                  <a:gd name="connsiteX140" fmla="*/ 2568779 w 3099835"/>
                  <a:gd name="connsiteY140" fmla="*/ 914681 h 984635"/>
                  <a:gd name="connsiteX141" fmla="*/ 2630460 w 3099835"/>
                  <a:gd name="connsiteY141" fmla="*/ 914681 h 984635"/>
                  <a:gd name="connsiteX142" fmla="*/ 2630460 w 3099835"/>
                  <a:gd name="connsiteY142" fmla="*/ 935742 h 984635"/>
                  <a:gd name="connsiteX143" fmla="*/ 2712450 w 3099835"/>
                  <a:gd name="connsiteY143" fmla="*/ 935742 h 984635"/>
                  <a:gd name="connsiteX144" fmla="*/ 2712450 w 3099835"/>
                  <a:gd name="connsiteY144" fmla="*/ 959061 h 984635"/>
                  <a:gd name="connsiteX145" fmla="*/ 2751565 w 3099835"/>
                  <a:gd name="connsiteY145" fmla="*/ 959061 h 984635"/>
                  <a:gd name="connsiteX146" fmla="*/ 2751565 w 3099835"/>
                  <a:gd name="connsiteY146" fmla="*/ 980875 h 984635"/>
                  <a:gd name="connsiteX147" fmla="*/ 3099835 w 3099835"/>
                  <a:gd name="connsiteY147" fmla="*/ 980875 h 98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3099835" h="984635">
                    <a:moveTo>
                      <a:pt x="3099835" y="984636"/>
                    </a:moveTo>
                    <a:lnTo>
                      <a:pt x="2747804" y="984636"/>
                    </a:lnTo>
                    <a:lnTo>
                      <a:pt x="2747804" y="962822"/>
                    </a:lnTo>
                    <a:lnTo>
                      <a:pt x="2708689" y="962822"/>
                    </a:lnTo>
                    <a:lnTo>
                      <a:pt x="2708689" y="939503"/>
                    </a:lnTo>
                    <a:lnTo>
                      <a:pt x="2626699" y="939503"/>
                    </a:lnTo>
                    <a:lnTo>
                      <a:pt x="2626699" y="918442"/>
                    </a:lnTo>
                    <a:lnTo>
                      <a:pt x="2565018" y="918442"/>
                    </a:lnTo>
                    <a:lnTo>
                      <a:pt x="2565018" y="901141"/>
                    </a:lnTo>
                    <a:lnTo>
                      <a:pt x="2502585" y="901141"/>
                    </a:lnTo>
                    <a:lnTo>
                      <a:pt x="2502585" y="877823"/>
                    </a:lnTo>
                    <a:lnTo>
                      <a:pt x="2482275" y="877823"/>
                    </a:lnTo>
                    <a:lnTo>
                      <a:pt x="2482275" y="854504"/>
                    </a:lnTo>
                    <a:lnTo>
                      <a:pt x="2464223" y="854504"/>
                    </a:lnTo>
                    <a:lnTo>
                      <a:pt x="2464223" y="833443"/>
                    </a:lnTo>
                    <a:lnTo>
                      <a:pt x="2400285" y="833443"/>
                    </a:lnTo>
                    <a:lnTo>
                      <a:pt x="2400285" y="810124"/>
                    </a:lnTo>
                    <a:lnTo>
                      <a:pt x="2358914" y="810124"/>
                    </a:lnTo>
                    <a:lnTo>
                      <a:pt x="2358914" y="765744"/>
                    </a:lnTo>
                    <a:lnTo>
                      <a:pt x="2340109" y="765744"/>
                    </a:lnTo>
                    <a:lnTo>
                      <a:pt x="2340109" y="746939"/>
                    </a:lnTo>
                    <a:lnTo>
                      <a:pt x="2276924" y="746939"/>
                    </a:lnTo>
                    <a:lnTo>
                      <a:pt x="2276924" y="728134"/>
                    </a:lnTo>
                    <a:lnTo>
                      <a:pt x="2096394" y="728134"/>
                    </a:lnTo>
                    <a:lnTo>
                      <a:pt x="2096394" y="707824"/>
                    </a:lnTo>
                    <a:lnTo>
                      <a:pt x="2031705" y="707824"/>
                    </a:lnTo>
                    <a:lnTo>
                      <a:pt x="2031705" y="686010"/>
                    </a:lnTo>
                    <a:lnTo>
                      <a:pt x="1886529" y="686010"/>
                    </a:lnTo>
                    <a:lnTo>
                      <a:pt x="1886529" y="643135"/>
                    </a:lnTo>
                    <a:lnTo>
                      <a:pt x="1867724" y="643135"/>
                    </a:lnTo>
                    <a:lnTo>
                      <a:pt x="1867724" y="618312"/>
                    </a:lnTo>
                    <a:lnTo>
                      <a:pt x="1801530" y="618312"/>
                    </a:lnTo>
                    <a:lnTo>
                      <a:pt x="1801530" y="599507"/>
                    </a:lnTo>
                    <a:lnTo>
                      <a:pt x="1766929" y="599507"/>
                    </a:lnTo>
                    <a:lnTo>
                      <a:pt x="1766929" y="581454"/>
                    </a:lnTo>
                    <a:lnTo>
                      <a:pt x="1641311" y="581454"/>
                    </a:lnTo>
                    <a:lnTo>
                      <a:pt x="1641311" y="536322"/>
                    </a:lnTo>
                    <a:lnTo>
                      <a:pt x="1579630" y="536322"/>
                    </a:lnTo>
                    <a:lnTo>
                      <a:pt x="1579630" y="512251"/>
                    </a:lnTo>
                    <a:lnTo>
                      <a:pt x="1537506" y="512251"/>
                    </a:lnTo>
                    <a:lnTo>
                      <a:pt x="1537506" y="473137"/>
                    </a:lnTo>
                    <a:lnTo>
                      <a:pt x="1395340" y="473137"/>
                    </a:lnTo>
                    <a:lnTo>
                      <a:pt x="1395340" y="451323"/>
                    </a:lnTo>
                    <a:lnTo>
                      <a:pt x="1351712" y="451323"/>
                    </a:lnTo>
                    <a:lnTo>
                      <a:pt x="1351712" y="429509"/>
                    </a:lnTo>
                    <a:lnTo>
                      <a:pt x="1291535" y="429509"/>
                    </a:lnTo>
                    <a:lnTo>
                      <a:pt x="1291535" y="383624"/>
                    </a:lnTo>
                    <a:lnTo>
                      <a:pt x="1171935" y="383624"/>
                    </a:lnTo>
                    <a:lnTo>
                      <a:pt x="1171935" y="343757"/>
                    </a:lnTo>
                    <a:lnTo>
                      <a:pt x="1022246" y="343757"/>
                    </a:lnTo>
                    <a:lnTo>
                      <a:pt x="1022246" y="327209"/>
                    </a:lnTo>
                    <a:lnTo>
                      <a:pt x="983131" y="327209"/>
                    </a:lnTo>
                    <a:lnTo>
                      <a:pt x="983131" y="239953"/>
                    </a:lnTo>
                    <a:lnTo>
                      <a:pt x="822160" y="239953"/>
                    </a:lnTo>
                    <a:lnTo>
                      <a:pt x="822160" y="219644"/>
                    </a:lnTo>
                    <a:lnTo>
                      <a:pt x="755213" y="219644"/>
                    </a:lnTo>
                    <a:lnTo>
                      <a:pt x="755213" y="196325"/>
                    </a:lnTo>
                    <a:lnTo>
                      <a:pt x="677736" y="196325"/>
                    </a:lnTo>
                    <a:lnTo>
                      <a:pt x="677736" y="173759"/>
                    </a:lnTo>
                    <a:lnTo>
                      <a:pt x="467119" y="173759"/>
                    </a:lnTo>
                    <a:lnTo>
                      <a:pt x="467119" y="154954"/>
                    </a:lnTo>
                    <a:lnTo>
                      <a:pt x="449066" y="154954"/>
                    </a:lnTo>
                    <a:lnTo>
                      <a:pt x="449066" y="111326"/>
                    </a:lnTo>
                    <a:lnTo>
                      <a:pt x="427252" y="111326"/>
                    </a:lnTo>
                    <a:lnTo>
                      <a:pt x="427252" y="90265"/>
                    </a:lnTo>
                    <a:lnTo>
                      <a:pt x="345262" y="90265"/>
                    </a:lnTo>
                    <a:lnTo>
                      <a:pt x="345262" y="68451"/>
                    </a:lnTo>
                    <a:lnTo>
                      <a:pt x="304643" y="68451"/>
                    </a:lnTo>
                    <a:lnTo>
                      <a:pt x="304643" y="52654"/>
                    </a:lnTo>
                    <a:lnTo>
                      <a:pt x="264024" y="52654"/>
                    </a:lnTo>
                    <a:lnTo>
                      <a:pt x="264024" y="27832"/>
                    </a:lnTo>
                    <a:lnTo>
                      <a:pt x="159467" y="27832"/>
                    </a:lnTo>
                    <a:lnTo>
                      <a:pt x="159467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63228" y="0"/>
                    </a:lnTo>
                    <a:lnTo>
                      <a:pt x="163228" y="24071"/>
                    </a:lnTo>
                    <a:lnTo>
                      <a:pt x="267785" y="24071"/>
                    </a:lnTo>
                    <a:lnTo>
                      <a:pt x="267785" y="48893"/>
                    </a:lnTo>
                    <a:lnTo>
                      <a:pt x="308404" y="48893"/>
                    </a:lnTo>
                    <a:lnTo>
                      <a:pt x="308404" y="64690"/>
                    </a:lnTo>
                    <a:lnTo>
                      <a:pt x="349023" y="64690"/>
                    </a:lnTo>
                    <a:lnTo>
                      <a:pt x="349023" y="86504"/>
                    </a:lnTo>
                    <a:lnTo>
                      <a:pt x="431013" y="86504"/>
                    </a:lnTo>
                    <a:lnTo>
                      <a:pt x="431013" y="107565"/>
                    </a:lnTo>
                    <a:lnTo>
                      <a:pt x="452827" y="107565"/>
                    </a:lnTo>
                    <a:lnTo>
                      <a:pt x="452827" y="151193"/>
                    </a:lnTo>
                    <a:lnTo>
                      <a:pt x="470880" y="151193"/>
                    </a:lnTo>
                    <a:lnTo>
                      <a:pt x="470880" y="169998"/>
                    </a:lnTo>
                    <a:lnTo>
                      <a:pt x="681497" y="169998"/>
                    </a:lnTo>
                    <a:lnTo>
                      <a:pt x="681497" y="192564"/>
                    </a:lnTo>
                    <a:lnTo>
                      <a:pt x="758974" y="192564"/>
                    </a:lnTo>
                    <a:lnTo>
                      <a:pt x="758974" y="215883"/>
                    </a:lnTo>
                    <a:lnTo>
                      <a:pt x="825921" y="215883"/>
                    </a:lnTo>
                    <a:lnTo>
                      <a:pt x="825921" y="236192"/>
                    </a:lnTo>
                    <a:lnTo>
                      <a:pt x="986892" y="236192"/>
                    </a:lnTo>
                    <a:lnTo>
                      <a:pt x="986892" y="323448"/>
                    </a:lnTo>
                    <a:lnTo>
                      <a:pt x="1026007" y="323448"/>
                    </a:lnTo>
                    <a:lnTo>
                      <a:pt x="1026007" y="339996"/>
                    </a:lnTo>
                    <a:lnTo>
                      <a:pt x="1175696" y="339996"/>
                    </a:lnTo>
                    <a:lnTo>
                      <a:pt x="1175696" y="379863"/>
                    </a:lnTo>
                    <a:lnTo>
                      <a:pt x="1295297" y="379863"/>
                    </a:lnTo>
                    <a:lnTo>
                      <a:pt x="1295297" y="425748"/>
                    </a:lnTo>
                    <a:lnTo>
                      <a:pt x="1355473" y="425748"/>
                    </a:lnTo>
                    <a:lnTo>
                      <a:pt x="1355473" y="447562"/>
                    </a:lnTo>
                    <a:lnTo>
                      <a:pt x="1399101" y="447562"/>
                    </a:lnTo>
                    <a:lnTo>
                      <a:pt x="1399101" y="469376"/>
                    </a:lnTo>
                    <a:lnTo>
                      <a:pt x="1541267" y="469376"/>
                    </a:lnTo>
                    <a:lnTo>
                      <a:pt x="1541267" y="508490"/>
                    </a:lnTo>
                    <a:lnTo>
                      <a:pt x="1583391" y="508490"/>
                    </a:lnTo>
                    <a:lnTo>
                      <a:pt x="1583391" y="532561"/>
                    </a:lnTo>
                    <a:lnTo>
                      <a:pt x="1645072" y="532561"/>
                    </a:lnTo>
                    <a:lnTo>
                      <a:pt x="1645072" y="577693"/>
                    </a:lnTo>
                    <a:lnTo>
                      <a:pt x="1770690" y="577693"/>
                    </a:lnTo>
                    <a:lnTo>
                      <a:pt x="1770690" y="595746"/>
                    </a:lnTo>
                    <a:lnTo>
                      <a:pt x="1805291" y="595746"/>
                    </a:lnTo>
                    <a:lnTo>
                      <a:pt x="1805291" y="614551"/>
                    </a:lnTo>
                    <a:lnTo>
                      <a:pt x="1871485" y="614551"/>
                    </a:lnTo>
                    <a:lnTo>
                      <a:pt x="1871485" y="639374"/>
                    </a:lnTo>
                    <a:lnTo>
                      <a:pt x="1890290" y="639374"/>
                    </a:lnTo>
                    <a:lnTo>
                      <a:pt x="1890290" y="682249"/>
                    </a:lnTo>
                    <a:lnTo>
                      <a:pt x="2035466" y="682249"/>
                    </a:lnTo>
                    <a:lnTo>
                      <a:pt x="2035466" y="704063"/>
                    </a:lnTo>
                    <a:lnTo>
                      <a:pt x="2100156" y="704063"/>
                    </a:lnTo>
                    <a:lnTo>
                      <a:pt x="2100156" y="724373"/>
                    </a:lnTo>
                    <a:lnTo>
                      <a:pt x="2280685" y="724373"/>
                    </a:lnTo>
                    <a:lnTo>
                      <a:pt x="2280685" y="743178"/>
                    </a:lnTo>
                    <a:lnTo>
                      <a:pt x="2343870" y="743178"/>
                    </a:lnTo>
                    <a:lnTo>
                      <a:pt x="2343870" y="761983"/>
                    </a:lnTo>
                    <a:lnTo>
                      <a:pt x="2362675" y="761983"/>
                    </a:lnTo>
                    <a:lnTo>
                      <a:pt x="2362675" y="806363"/>
                    </a:lnTo>
                    <a:lnTo>
                      <a:pt x="2404046" y="806363"/>
                    </a:lnTo>
                    <a:lnTo>
                      <a:pt x="2404046" y="829682"/>
                    </a:lnTo>
                    <a:lnTo>
                      <a:pt x="2467984" y="829682"/>
                    </a:lnTo>
                    <a:lnTo>
                      <a:pt x="2467984" y="850743"/>
                    </a:lnTo>
                    <a:lnTo>
                      <a:pt x="2486036" y="850743"/>
                    </a:lnTo>
                    <a:lnTo>
                      <a:pt x="2486036" y="874062"/>
                    </a:lnTo>
                    <a:lnTo>
                      <a:pt x="2506346" y="874062"/>
                    </a:lnTo>
                    <a:lnTo>
                      <a:pt x="2506346" y="897380"/>
                    </a:lnTo>
                    <a:lnTo>
                      <a:pt x="2568779" y="897380"/>
                    </a:lnTo>
                    <a:lnTo>
                      <a:pt x="2568779" y="914681"/>
                    </a:lnTo>
                    <a:lnTo>
                      <a:pt x="2630460" y="914681"/>
                    </a:lnTo>
                    <a:lnTo>
                      <a:pt x="2630460" y="935742"/>
                    </a:lnTo>
                    <a:lnTo>
                      <a:pt x="2712450" y="935742"/>
                    </a:lnTo>
                    <a:lnTo>
                      <a:pt x="2712450" y="959061"/>
                    </a:lnTo>
                    <a:lnTo>
                      <a:pt x="2751565" y="959061"/>
                    </a:lnTo>
                    <a:lnTo>
                      <a:pt x="2751565" y="980875"/>
                    </a:lnTo>
                    <a:lnTo>
                      <a:pt x="3099835" y="98087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1" name="Freeform 203">
                <a:extLst>
                  <a:ext uri="{FF2B5EF4-FFF2-40B4-BE49-F238E27FC236}">
                    <a16:creationId xmlns:a16="http://schemas.microsoft.com/office/drawing/2014/main" id="{D0B2A22B-BE09-6E4E-B59D-1E15A5F887DA}"/>
                  </a:ext>
                </a:extLst>
              </p:cNvPr>
              <p:cNvSpPr/>
              <p:nvPr/>
            </p:nvSpPr>
            <p:spPr>
              <a:xfrm rot="17541856">
                <a:off x="3697242" y="1125349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2" name="Freeform 204">
                <a:extLst>
                  <a:ext uri="{FF2B5EF4-FFF2-40B4-BE49-F238E27FC236}">
                    <a16:creationId xmlns:a16="http://schemas.microsoft.com/office/drawing/2014/main" id="{6181C53C-DCD6-6E46-8A8F-32364ABD380C}"/>
                  </a:ext>
                </a:extLst>
              </p:cNvPr>
              <p:cNvSpPr/>
              <p:nvPr/>
            </p:nvSpPr>
            <p:spPr>
              <a:xfrm rot="17541856">
                <a:off x="4660198" y="1424030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3" name="Freeform 205">
                <a:extLst>
                  <a:ext uri="{FF2B5EF4-FFF2-40B4-BE49-F238E27FC236}">
                    <a16:creationId xmlns:a16="http://schemas.microsoft.com/office/drawing/2014/main" id="{878BBDD3-8B8B-E54B-A082-F96D68E2BC00}"/>
                  </a:ext>
                </a:extLst>
              </p:cNvPr>
              <p:cNvSpPr/>
              <p:nvPr/>
            </p:nvSpPr>
            <p:spPr>
              <a:xfrm rot="17541856">
                <a:off x="4784403" y="1483565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4" name="Freeform 206">
                <a:extLst>
                  <a:ext uri="{FF2B5EF4-FFF2-40B4-BE49-F238E27FC236}">
                    <a16:creationId xmlns:a16="http://schemas.microsoft.com/office/drawing/2014/main" id="{3FBCC016-14FB-C940-A2DE-442389CE4CE5}"/>
                  </a:ext>
                </a:extLst>
              </p:cNvPr>
              <p:cNvSpPr/>
              <p:nvPr/>
            </p:nvSpPr>
            <p:spPr>
              <a:xfrm rot="17541856">
                <a:off x="4995078" y="1568694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5" name="Freeform 207">
                <a:extLst>
                  <a:ext uri="{FF2B5EF4-FFF2-40B4-BE49-F238E27FC236}">
                    <a16:creationId xmlns:a16="http://schemas.microsoft.com/office/drawing/2014/main" id="{A27FF8C7-1D64-F747-820C-B66187D79950}"/>
                  </a:ext>
                </a:extLst>
              </p:cNvPr>
              <p:cNvSpPr/>
              <p:nvPr/>
            </p:nvSpPr>
            <p:spPr>
              <a:xfrm rot="17541856">
                <a:off x="5483019" y="1698089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6" name="Freeform 208">
                <a:extLst>
                  <a:ext uri="{FF2B5EF4-FFF2-40B4-BE49-F238E27FC236}">
                    <a16:creationId xmlns:a16="http://schemas.microsoft.com/office/drawing/2014/main" id="{CEE01877-BBD7-7449-B7B9-16D91B6A6004}"/>
                  </a:ext>
                </a:extLst>
              </p:cNvPr>
              <p:cNvSpPr/>
              <p:nvPr/>
            </p:nvSpPr>
            <p:spPr>
              <a:xfrm rot="17541856">
                <a:off x="6037688" y="1932083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7" name="Freeform 209">
                <a:extLst>
                  <a:ext uri="{FF2B5EF4-FFF2-40B4-BE49-F238E27FC236}">
                    <a16:creationId xmlns:a16="http://schemas.microsoft.com/office/drawing/2014/main" id="{E79D27A1-A455-4F41-8087-AC620D8A9365}"/>
                  </a:ext>
                </a:extLst>
              </p:cNvPr>
              <p:cNvSpPr/>
              <p:nvPr/>
            </p:nvSpPr>
            <p:spPr>
              <a:xfrm rot="17541856">
                <a:off x="6079324" y="1933017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8" name="Freeform 210">
                <a:extLst>
                  <a:ext uri="{FF2B5EF4-FFF2-40B4-BE49-F238E27FC236}">
                    <a16:creationId xmlns:a16="http://schemas.microsoft.com/office/drawing/2014/main" id="{DFBE6137-CD4D-7841-A5DD-B2C2010224CD}"/>
                  </a:ext>
                </a:extLst>
              </p:cNvPr>
              <p:cNvSpPr/>
              <p:nvPr/>
            </p:nvSpPr>
            <p:spPr>
              <a:xfrm rot="17541856">
                <a:off x="6221038" y="1936884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89" name="Freeform 211">
                <a:extLst>
                  <a:ext uri="{FF2B5EF4-FFF2-40B4-BE49-F238E27FC236}">
                    <a16:creationId xmlns:a16="http://schemas.microsoft.com/office/drawing/2014/main" id="{A26F3AAD-02FE-704D-8628-C784D2C20378}"/>
                  </a:ext>
                </a:extLst>
              </p:cNvPr>
              <p:cNvSpPr/>
              <p:nvPr/>
            </p:nvSpPr>
            <p:spPr>
              <a:xfrm rot="17541856">
                <a:off x="6265113" y="1935737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</p:grpSp>
        <p:grpSp>
          <p:nvGrpSpPr>
            <p:cNvPr id="100" name="Group 280">
              <a:extLst>
                <a:ext uri="{FF2B5EF4-FFF2-40B4-BE49-F238E27FC236}">
                  <a16:creationId xmlns:a16="http://schemas.microsoft.com/office/drawing/2014/main" id="{B76E2FFC-65FB-4841-B795-D73C1D143219}"/>
                </a:ext>
              </a:extLst>
            </p:cNvPr>
            <p:cNvGrpSpPr/>
            <p:nvPr/>
          </p:nvGrpSpPr>
          <p:grpSpPr>
            <a:xfrm>
              <a:off x="3193976" y="922853"/>
              <a:ext cx="3106437" cy="339054"/>
              <a:chOff x="3193976" y="922853"/>
              <a:chExt cx="3106437" cy="339054"/>
            </a:xfrm>
            <a:solidFill>
              <a:schemeClr val="accent2"/>
            </a:solidFill>
          </p:grpSpPr>
          <p:sp>
            <p:nvSpPr>
              <p:cNvPr id="130" name="Freeform 16">
                <a:extLst>
                  <a:ext uri="{FF2B5EF4-FFF2-40B4-BE49-F238E27FC236}">
                    <a16:creationId xmlns:a16="http://schemas.microsoft.com/office/drawing/2014/main" id="{049EF8CB-8017-7647-AE63-2A11A991961A}"/>
                  </a:ext>
                </a:extLst>
              </p:cNvPr>
              <p:cNvSpPr/>
              <p:nvPr/>
            </p:nvSpPr>
            <p:spPr>
              <a:xfrm rot="17541856">
                <a:off x="3183318" y="956326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1" name="Freeform 17">
                <a:extLst>
                  <a:ext uri="{FF2B5EF4-FFF2-40B4-BE49-F238E27FC236}">
                    <a16:creationId xmlns:a16="http://schemas.microsoft.com/office/drawing/2014/main" id="{A4FE0943-1EB7-094C-967A-763D2A6FC783}"/>
                  </a:ext>
                </a:extLst>
              </p:cNvPr>
              <p:cNvSpPr/>
              <p:nvPr/>
            </p:nvSpPr>
            <p:spPr>
              <a:xfrm>
                <a:off x="3193976" y="955908"/>
                <a:ext cx="191059" cy="23318"/>
              </a:xfrm>
              <a:custGeom>
                <a:avLst/>
                <a:gdLst>
                  <a:gd name="connsiteX0" fmla="*/ 191060 w 191059"/>
                  <a:gd name="connsiteY0" fmla="*/ 23318 h 23318"/>
                  <a:gd name="connsiteX1" fmla="*/ 187299 w 191059"/>
                  <a:gd name="connsiteY1" fmla="*/ 23318 h 23318"/>
                  <a:gd name="connsiteX2" fmla="*/ 187299 w 191059"/>
                  <a:gd name="connsiteY2" fmla="*/ 15044 h 23318"/>
                  <a:gd name="connsiteX3" fmla="*/ 101548 w 191059"/>
                  <a:gd name="connsiteY3" fmla="*/ 15044 h 23318"/>
                  <a:gd name="connsiteX4" fmla="*/ 101548 w 191059"/>
                  <a:gd name="connsiteY4" fmla="*/ 3761 h 23318"/>
                  <a:gd name="connsiteX5" fmla="*/ 0 w 191059"/>
                  <a:gd name="connsiteY5" fmla="*/ 3761 h 23318"/>
                  <a:gd name="connsiteX6" fmla="*/ 0 w 191059"/>
                  <a:gd name="connsiteY6" fmla="*/ 0 h 23318"/>
                  <a:gd name="connsiteX7" fmla="*/ 105309 w 191059"/>
                  <a:gd name="connsiteY7" fmla="*/ 0 h 23318"/>
                  <a:gd name="connsiteX8" fmla="*/ 105309 w 191059"/>
                  <a:gd name="connsiteY8" fmla="*/ 11283 h 23318"/>
                  <a:gd name="connsiteX9" fmla="*/ 191060 w 191059"/>
                  <a:gd name="connsiteY9" fmla="*/ 11283 h 2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059" h="23318">
                    <a:moveTo>
                      <a:pt x="191060" y="23318"/>
                    </a:moveTo>
                    <a:lnTo>
                      <a:pt x="187299" y="23318"/>
                    </a:lnTo>
                    <a:lnTo>
                      <a:pt x="187299" y="15044"/>
                    </a:lnTo>
                    <a:lnTo>
                      <a:pt x="101548" y="15044"/>
                    </a:lnTo>
                    <a:lnTo>
                      <a:pt x="101548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05309" y="0"/>
                    </a:lnTo>
                    <a:lnTo>
                      <a:pt x="105309" y="11283"/>
                    </a:lnTo>
                    <a:lnTo>
                      <a:pt x="191060" y="11283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2" name="Freeform 220">
                <a:extLst>
                  <a:ext uri="{FF2B5EF4-FFF2-40B4-BE49-F238E27FC236}">
                    <a16:creationId xmlns:a16="http://schemas.microsoft.com/office/drawing/2014/main" id="{A9B38864-F128-E749-AE28-3AB0F471B3FB}"/>
                  </a:ext>
                </a:extLst>
              </p:cNvPr>
              <p:cNvSpPr/>
              <p:nvPr/>
            </p:nvSpPr>
            <p:spPr>
              <a:xfrm>
                <a:off x="3465522" y="991262"/>
                <a:ext cx="73716" cy="3761"/>
              </a:xfrm>
              <a:custGeom>
                <a:avLst/>
                <a:gdLst>
                  <a:gd name="connsiteX0" fmla="*/ 0 w 73716"/>
                  <a:gd name="connsiteY0" fmla="*/ 0 h 3761"/>
                  <a:gd name="connsiteX1" fmla="*/ 73716 w 73716"/>
                  <a:gd name="connsiteY1" fmla="*/ 0 h 3761"/>
                  <a:gd name="connsiteX2" fmla="*/ 73716 w 73716"/>
                  <a:gd name="connsiteY2" fmla="*/ 3761 h 3761"/>
                  <a:gd name="connsiteX3" fmla="*/ 0 w 73716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16" h="3761">
                    <a:moveTo>
                      <a:pt x="0" y="0"/>
                    </a:moveTo>
                    <a:lnTo>
                      <a:pt x="73716" y="0"/>
                    </a:lnTo>
                    <a:lnTo>
                      <a:pt x="73716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3" name="Freeform 221">
                <a:extLst>
                  <a:ext uri="{FF2B5EF4-FFF2-40B4-BE49-F238E27FC236}">
                    <a16:creationId xmlns:a16="http://schemas.microsoft.com/office/drawing/2014/main" id="{F0657F3F-7D42-FA4E-AA0D-CDD69C42FD67}"/>
                  </a:ext>
                </a:extLst>
              </p:cNvPr>
              <p:cNvSpPr/>
              <p:nvPr/>
            </p:nvSpPr>
            <p:spPr>
              <a:xfrm>
                <a:off x="3563309" y="990510"/>
                <a:ext cx="64689" cy="13539"/>
              </a:xfrm>
              <a:custGeom>
                <a:avLst/>
                <a:gdLst>
                  <a:gd name="connsiteX0" fmla="*/ 64690 w 64689"/>
                  <a:gd name="connsiteY0" fmla="*/ 13540 h 13539"/>
                  <a:gd name="connsiteX1" fmla="*/ 3761 w 64689"/>
                  <a:gd name="connsiteY1" fmla="*/ 13540 h 13539"/>
                  <a:gd name="connsiteX2" fmla="*/ 3761 w 64689"/>
                  <a:gd name="connsiteY2" fmla="*/ 3761 h 13539"/>
                  <a:gd name="connsiteX3" fmla="*/ 0 w 64689"/>
                  <a:gd name="connsiteY3" fmla="*/ 3761 h 13539"/>
                  <a:gd name="connsiteX4" fmla="*/ 0 w 64689"/>
                  <a:gd name="connsiteY4" fmla="*/ 0 h 13539"/>
                  <a:gd name="connsiteX5" fmla="*/ 7522 w 64689"/>
                  <a:gd name="connsiteY5" fmla="*/ 0 h 13539"/>
                  <a:gd name="connsiteX6" fmla="*/ 7522 w 64689"/>
                  <a:gd name="connsiteY6" fmla="*/ 9779 h 13539"/>
                  <a:gd name="connsiteX7" fmla="*/ 64690 w 64689"/>
                  <a:gd name="connsiteY7" fmla="*/ 9779 h 1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89" h="13539">
                    <a:moveTo>
                      <a:pt x="64690" y="13540"/>
                    </a:moveTo>
                    <a:lnTo>
                      <a:pt x="3761" y="13540"/>
                    </a:lnTo>
                    <a:lnTo>
                      <a:pt x="3761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7522" y="0"/>
                    </a:lnTo>
                    <a:lnTo>
                      <a:pt x="7522" y="9779"/>
                    </a:lnTo>
                    <a:lnTo>
                      <a:pt x="64690" y="9779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4" name="Freeform 222">
                <a:extLst>
                  <a:ext uri="{FF2B5EF4-FFF2-40B4-BE49-F238E27FC236}">
                    <a16:creationId xmlns:a16="http://schemas.microsoft.com/office/drawing/2014/main" id="{7227E52F-60EC-0C48-9079-BF86AE9A7ED9}"/>
                  </a:ext>
                </a:extLst>
              </p:cNvPr>
              <p:cNvSpPr/>
              <p:nvPr/>
            </p:nvSpPr>
            <p:spPr>
              <a:xfrm>
                <a:off x="3651317" y="998032"/>
                <a:ext cx="66946" cy="15044"/>
              </a:xfrm>
              <a:custGeom>
                <a:avLst/>
                <a:gdLst>
                  <a:gd name="connsiteX0" fmla="*/ 66946 w 66946"/>
                  <a:gd name="connsiteY0" fmla="*/ 15044 h 15044"/>
                  <a:gd name="connsiteX1" fmla="*/ 18053 w 66946"/>
                  <a:gd name="connsiteY1" fmla="*/ 15044 h 15044"/>
                  <a:gd name="connsiteX2" fmla="*/ 18053 w 66946"/>
                  <a:gd name="connsiteY2" fmla="*/ 3761 h 15044"/>
                  <a:gd name="connsiteX3" fmla="*/ 0 w 66946"/>
                  <a:gd name="connsiteY3" fmla="*/ 3761 h 15044"/>
                  <a:gd name="connsiteX4" fmla="*/ 0 w 66946"/>
                  <a:gd name="connsiteY4" fmla="*/ 0 h 15044"/>
                  <a:gd name="connsiteX5" fmla="*/ 21814 w 66946"/>
                  <a:gd name="connsiteY5" fmla="*/ 0 h 15044"/>
                  <a:gd name="connsiteX6" fmla="*/ 21814 w 66946"/>
                  <a:gd name="connsiteY6" fmla="*/ 11283 h 15044"/>
                  <a:gd name="connsiteX7" fmla="*/ 66946 w 66946"/>
                  <a:gd name="connsiteY7" fmla="*/ 11283 h 1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46" h="15044">
                    <a:moveTo>
                      <a:pt x="66946" y="15044"/>
                    </a:moveTo>
                    <a:lnTo>
                      <a:pt x="18053" y="15044"/>
                    </a:lnTo>
                    <a:lnTo>
                      <a:pt x="18053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21814" y="0"/>
                    </a:lnTo>
                    <a:lnTo>
                      <a:pt x="21814" y="11283"/>
                    </a:lnTo>
                    <a:lnTo>
                      <a:pt x="66946" y="11283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5" name="Freeform 223">
                <a:extLst>
                  <a:ext uri="{FF2B5EF4-FFF2-40B4-BE49-F238E27FC236}">
                    <a16:creationId xmlns:a16="http://schemas.microsoft.com/office/drawing/2014/main" id="{1E8131FD-0CB1-9240-AB20-4868FCB9ED50}"/>
                  </a:ext>
                </a:extLst>
              </p:cNvPr>
              <p:cNvSpPr/>
              <p:nvPr/>
            </p:nvSpPr>
            <p:spPr>
              <a:xfrm>
                <a:off x="3740077" y="1008563"/>
                <a:ext cx="75220" cy="3761"/>
              </a:xfrm>
              <a:custGeom>
                <a:avLst/>
                <a:gdLst>
                  <a:gd name="connsiteX0" fmla="*/ 0 w 75220"/>
                  <a:gd name="connsiteY0" fmla="*/ 0 h 3761"/>
                  <a:gd name="connsiteX1" fmla="*/ 75220 w 75220"/>
                  <a:gd name="connsiteY1" fmla="*/ 0 h 3761"/>
                  <a:gd name="connsiteX2" fmla="*/ 75220 w 75220"/>
                  <a:gd name="connsiteY2" fmla="*/ 3761 h 3761"/>
                  <a:gd name="connsiteX3" fmla="*/ 0 w 75220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20" h="3761">
                    <a:moveTo>
                      <a:pt x="0" y="0"/>
                    </a:moveTo>
                    <a:lnTo>
                      <a:pt x="75220" y="0"/>
                    </a:lnTo>
                    <a:lnTo>
                      <a:pt x="75220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6" name="Freeform 224">
                <a:extLst>
                  <a:ext uri="{FF2B5EF4-FFF2-40B4-BE49-F238E27FC236}">
                    <a16:creationId xmlns:a16="http://schemas.microsoft.com/office/drawing/2014/main" id="{834F82DD-839F-4241-9611-76058D509E88}"/>
                  </a:ext>
                </a:extLst>
              </p:cNvPr>
              <p:cNvSpPr/>
              <p:nvPr/>
            </p:nvSpPr>
            <p:spPr>
              <a:xfrm>
                <a:off x="3837863" y="1007811"/>
                <a:ext cx="65441" cy="17300"/>
              </a:xfrm>
              <a:custGeom>
                <a:avLst/>
                <a:gdLst>
                  <a:gd name="connsiteX0" fmla="*/ 65442 w 65441"/>
                  <a:gd name="connsiteY0" fmla="*/ 17301 h 17300"/>
                  <a:gd name="connsiteX1" fmla="*/ 58672 w 65441"/>
                  <a:gd name="connsiteY1" fmla="*/ 17301 h 17300"/>
                  <a:gd name="connsiteX2" fmla="*/ 58672 w 65441"/>
                  <a:gd name="connsiteY2" fmla="*/ 3761 h 17300"/>
                  <a:gd name="connsiteX3" fmla="*/ 0 w 65441"/>
                  <a:gd name="connsiteY3" fmla="*/ 3761 h 17300"/>
                  <a:gd name="connsiteX4" fmla="*/ 0 w 65441"/>
                  <a:gd name="connsiteY4" fmla="*/ 0 h 17300"/>
                  <a:gd name="connsiteX5" fmla="*/ 62433 w 65441"/>
                  <a:gd name="connsiteY5" fmla="*/ 0 h 17300"/>
                  <a:gd name="connsiteX6" fmla="*/ 62433 w 65441"/>
                  <a:gd name="connsiteY6" fmla="*/ 13540 h 17300"/>
                  <a:gd name="connsiteX7" fmla="*/ 65442 w 65441"/>
                  <a:gd name="connsiteY7" fmla="*/ 13540 h 1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441" h="17300">
                    <a:moveTo>
                      <a:pt x="65442" y="17301"/>
                    </a:moveTo>
                    <a:lnTo>
                      <a:pt x="58672" y="17301"/>
                    </a:lnTo>
                    <a:lnTo>
                      <a:pt x="58672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62433" y="0"/>
                    </a:lnTo>
                    <a:lnTo>
                      <a:pt x="62433" y="13540"/>
                    </a:lnTo>
                    <a:lnTo>
                      <a:pt x="65442" y="13540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7" name="Freeform 225">
                <a:extLst>
                  <a:ext uri="{FF2B5EF4-FFF2-40B4-BE49-F238E27FC236}">
                    <a16:creationId xmlns:a16="http://schemas.microsoft.com/office/drawing/2014/main" id="{ACDF0CB2-7238-134E-921E-86E7C49C9D7A}"/>
                  </a:ext>
                </a:extLst>
              </p:cNvPr>
              <p:cNvSpPr/>
              <p:nvPr/>
            </p:nvSpPr>
            <p:spPr>
              <a:xfrm>
                <a:off x="3927376" y="1021350"/>
                <a:ext cx="56415" cy="22566"/>
              </a:xfrm>
              <a:custGeom>
                <a:avLst/>
                <a:gdLst>
                  <a:gd name="connsiteX0" fmla="*/ 56415 w 56415"/>
                  <a:gd name="connsiteY0" fmla="*/ 22566 h 22566"/>
                  <a:gd name="connsiteX1" fmla="*/ 9027 w 56415"/>
                  <a:gd name="connsiteY1" fmla="*/ 22566 h 22566"/>
                  <a:gd name="connsiteX2" fmla="*/ 9027 w 56415"/>
                  <a:gd name="connsiteY2" fmla="*/ 3761 h 22566"/>
                  <a:gd name="connsiteX3" fmla="*/ 0 w 56415"/>
                  <a:gd name="connsiteY3" fmla="*/ 3761 h 22566"/>
                  <a:gd name="connsiteX4" fmla="*/ 0 w 56415"/>
                  <a:gd name="connsiteY4" fmla="*/ 0 h 22566"/>
                  <a:gd name="connsiteX5" fmla="*/ 12788 w 56415"/>
                  <a:gd name="connsiteY5" fmla="*/ 0 h 22566"/>
                  <a:gd name="connsiteX6" fmla="*/ 12788 w 56415"/>
                  <a:gd name="connsiteY6" fmla="*/ 18805 h 22566"/>
                  <a:gd name="connsiteX7" fmla="*/ 56415 w 56415"/>
                  <a:gd name="connsiteY7" fmla="*/ 18805 h 22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15" h="22566">
                    <a:moveTo>
                      <a:pt x="56415" y="22566"/>
                    </a:moveTo>
                    <a:lnTo>
                      <a:pt x="9027" y="22566"/>
                    </a:lnTo>
                    <a:lnTo>
                      <a:pt x="9027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2788" y="0"/>
                    </a:lnTo>
                    <a:lnTo>
                      <a:pt x="12788" y="18805"/>
                    </a:lnTo>
                    <a:lnTo>
                      <a:pt x="56415" y="18805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8" name="Freeform 226">
                <a:extLst>
                  <a:ext uri="{FF2B5EF4-FFF2-40B4-BE49-F238E27FC236}">
                    <a16:creationId xmlns:a16="http://schemas.microsoft.com/office/drawing/2014/main" id="{5E4B89C9-09E2-004C-B890-284FD420BD98}"/>
                  </a:ext>
                </a:extLst>
              </p:cNvPr>
              <p:cNvSpPr/>
              <p:nvPr/>
            </p:nvSpPr>
            <p:spPr>
              <a:xfrm>
                <a:off x="4005605" y="1038651"/>
                <a:ext cx="75972" cy="3761"/>
              </a:xfrm>
              <a:custGeom>
                <a:avLst/>
                <a:gdLst>
                  <a:gd name="connsiteX0" fmla="*/ 0 w 75972"/>
                  <a:gd name="connsiteY0" fmla="*/ 0 h 3761"/>
                  <a:gd name="connsiteX1" fmla="*/ 75973 w 75972"/>
                  <a:gd name="connsiteY1" fmla="*/ 0 h 3761"/>
                  <a:gd name="connsiteX2" fmla="*/ 75973 w 75972"/>
                  <a:gd name="connsiteY2" fmla="*/ 3761 h 3761"/>
                  <a:gd name="connsiteX3" fmla="*/ 0 w 75972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972" h="3761">
                    <a:moveTo>
                      <a:pt x="0" y="0"/>
                    </a:moveTo>
                    <a:lnTo>
                      <a:pt x="75973" y="0"/>
                    </a:lnTo>
                    <a:lnTo>
                      <a:pt x="75973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39" name="Freeform 227">
                <a:extLst>
                  <a:ext uri="{FF2B5EF4-FFF2-40B4-BE49-F238E27FC236}">
                    <a16:creationId xmlns:a16="http://schemas.microsoft.com/office/drawing/2014/main" id="{06D67D41-46A4-BE43-A2D8-36A76F7ED9B7}"/>
                  </a:ext>
                </a:extLst>
              </p:cNvPr>
              <p:cNvSpPr/>
              <p:nvPr/>
            </p:nvSpPr>
            <p:spPr>
              <a:xfrm>
                <a:off x="4104144" y="1039403"/>
                <a:ext cx="57919" cy="26327"/>
              </a:xfrm>
              <a:custGeom>
                <a:avLst/>
                <a:gdLst>
                  <a:gd name="connsiteX0" fmla="*/ 57920 w 57919"/>
                  <a:gd name="connsiteY0" fmla="*/ 26327 h 26327"/>
                  <a:gd name="connsiteX1" fmla="*/ 36858 w 57919"/>
                  <a:gd name="connsiteY1" fmla="*/ 26327 h 26327"/>
                  <a:gd name="connsiteX2" fmla="*/ 36858 w 57919"/>
                  <a:gd name="connsiteY2" fmla="*/ 18805 h 26327"/>
                  <a:gd name="connsiteX3" fmla="*/ 14292 w 57919"/>
                  <a:gd name="connsiteY3" fmla="*/ 18805 h 26327"/>
                  <a:gd name="connsiteX4" fmla="*/ 14292 w 57919"/>
                  <a:gd name="connsiteY4" fmla="*/ 3761 h 26327"/>
                  <a:gd name="connsiteX5" fmla="*/ 0 w 57919"/>
                  <a:gd name="connsiteY5" fmla="*/ 3761 h 26327"/>
                  <a:gd name="connsiteX6" fmla="*/ 0 w 57919"/>
                  <a:gd name="connsiteY6" fmla="*/ 0 h 26327"/>
                  <a:gd name="connsiteX7" fmla="*/ 18053 w 57919"/>
                  <a:gd name="connsiteY7" fmla="*/ 0 h 26327"/>
                  <a:gd name="connsiteX8" fmla="*/ 18053 w 57919"/>
                  <a:gd name="connsiteY8" fmla="*/ 15044 h 26327"/>
                  <a:gd name="connsiteX9" fmla="*/ 40619 w 57919"/>
                  <a:gd name="connsiteY9" fmla="*/ 15044 h 26327"/>
                  <a:gd name="connsiteX10" fmla="*/ 40619 w 57919"/>
                  <a:gd name="connsiteY10" fmla="*/ 22566 h 26327"/>
                  <a:gd name="connsiteX11" fmla="*/ 57920 w 57919"/>
                  <a:gd name="connsiteY11" fmla="*/ 22566 h 2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918" h="26327">
                    <a:moveTo>
                      <a:pt x="57920" y="26327"/>
                    </a:moveTo>
                    <a:lnTo>
                      <a:pt x="36858" y="26327"/>
                    </a:lnTo>
                    <a:lnTo>
                      <a:pt x="36858" y="18805"/>
                    </a:lnTo>
                    <a:lnTo>
                      <a:pt x="14292" y="18805"/>
                    </a:lnTo>
                    <a:lnTo>
                      <a:pt x="14292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8053" y="0"/>
                    </a:lnTo>
                    <a:lnTo>
                      <a:pt x="18053" y="15044"/>
                    </a:lnTo>
                    <a:lnTo>
                      <a:pt x="40619" y="15044"/>
                    </a:lnTo>
                    <a:lnTo>
                      <a:pt x="40619" y="22566"/>
                    </a:lnTo>
                    <a:lnTo>
                      <a:pt x="57920" y="2256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0" name="Freeform 228">
                <a:extLst>
                  <a:ext uri="{FF2B5EF4-FFF2-40B4-BE49-F238E27FC236}">
                    <a16:creationId xmlns:a16="http://schemas.microsoft.com/office/drawing/2014/main" id="{E216DA31-1276-1B4A-9CEC-BFA9A4E8AAE2}"/>
                  </a:ext>
                </a:extLst>
              </p:cNvPr>
              <p:cNvSpPr/>
              <p:nvPr/>
            </p:nvSpPr>
            <p:spPr>
              <a:xfrm>
                <a:off x="4179364" y="1061217"/>
                <a:ext cx="81238" cy="3761"/>
              </a:xfrm>
              <a:custGeom>
                <a:avLst/>
                <a:gdLst>
                  <a:gd name="connsiteX0" fmla="*/ 0 w 81238"/>
                  <a:gd name="connsiteY0" fmla="*/ 0 h 3761"/>
                  <a:gd name="connsiteX1" fmla="*/ 81238 w 81238"/>
                  <a:gd name="connsiteY1" fmla="*/ 0 h 3761"/>
                  <a:gd name="connsiteX2" fmla="*/ 81238 w 81238"/>
                  <a:gd name="connsiteY2" fmla="*/ 3761 h 3761"/>
                  <a:gd name="connsiteX3" fmla="*/ 0 w 8123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38" h="3761">
                    <a:moveTo>
                      <a:pt x="0" y="0"/>
                    </a:moveTo>
                    <a:lnTo>
                      <a:pt x="81238" y="0"/>
                    </a:lnTo>
                    <a:lnTo>
                      <a:pt x="8123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1" name="Freeform 229">
                <a:extLst>
                  <a:ext uri="{FF2B5EF4-FFF2-40B4-BE49-F238E27FC236}">
                    <a16:creationId xmlns:a16="http://schemas.microsoft.com/office/drawing/2014/main" id="{FE17D405-A117-8848-9C79-E61E690503F1}"/>
                  </a:ext>
                </a:extLst>
              </p:cNvPr>
              <p:cNvSpPr/>
              <p:nvPr/>
            </p:nvSpPr>
            <p:spPr>
              <a:xfrm>
                <a:off x="4282416" y="1060465"/>
                <a:ext cx="66193" cy="12787"/>
              </a:xfrm>
              <a:custGeom>
                <a:avLst/>
                <a:gdLst>
                  <a:gd name="connsiteX0" fmla="*/ 66194 w 66193"/>
                  <a:gd name="connsiteY0" fmla="*/ 12787 h 12787"/>
                  <a:gd name="connsiteX1" fmla="*/ 23318 w 66193"/>
                  <a:gd name="connsiteY1" fmla="*/ 12787 h 12787"/>
                  <a:gd name="connsiteX2" fmla="*/ 23318 w 66193"/>
                  <a:gd name="connsiteY2" fmla="*/ 3761 h 12787"/>
                  <a:gd name="connsiteX3" fmla="*/ 0 w 66193"/>
                  <a:gd name="connsiteY3" fmla="*/ 3761 h 12787"/>
                  <a:gd name="connsiteX4" fmla="*/ 0 w 66193"/>
                  <a:gd name="connsiteY4" fmla="*/ 0 h 12787"/>
                  <a:gd name="connsiteX5" fmla="*/ 27079 w 66193"/>
                  <a:gd name="connsiteY5" fmla="*/ 0 h 12787"/>
                  <a:gd name="connsiteX6" fmla="*/ 27079 w 66193"/>
                  <a:gd name="connsiteY6" fmla="*/ 9026 h 12787"/>
                  <a:gd name="connsiteX7" fmla="*/ 66194 w 66193"/>
                  <a:gd name="connsiteY7" fmla="*/ 9026 h 1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193" h="12786">
                    <a:moveTo>
                      <a:pt x="66194" y="12787"/>
                    </a:moveTo>
                    <a:lnTo>
                      <a:pt x="23318" y="12787"/>
                    </a:lnTo>
                    <a:lnTo>
                      <a:pt x="23318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27079" y="0"/>
                    </a:lnTo>
                    <a:lnTo>
                      <a:pt x="27079" y="9026"/>
                    </a:lnTo>
                    <a:lnTo>
                      <a:pt x="66194" y="902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2" name="Freeform 230">
                <a:extLst>
                  <a:ext uri="{FF2B5EF4-FFF2-40B4-BE49-F238E27FC236}">
                    <a16:creationId xmlns:a16="http://schemas.microsoft.com/office/drawing/2014/main" id="{AABAE468-C639-234C-AE0F-7E30E8BA369B}"/>
                  </a:ext>
                </a:extLst>
              </p:cNvPr>
              <p:cNvSpPr/>
              <p:nvPr/>
            </p:nvSpPr>
            <p:spPr>
              <a:xfrm>
                <a:off x="4357637" y="1083031"/>
                <a:ext cx="81238" cy="3761"/>
              </a:xfrm>
              <a:custGeom>
                <a:avLst/>
                <a:gdLst>
                  <a:gd name="connsiteX0" fmla="*/ 0 w 81238"/>
                  <a:gd name="connsiteY0" fmla="*/ 0 h 3761"/>
                  <a:gd name="connsiteX1" fmla="*/ 81238 w 81238"/>
                  <a:gd name="connsiteY1" fmla="*/ 0 h 3761"/>
                  <a:gd name="connsiteX2" fmla="*/ 81238 w 81238"/>
                  <a:gd name="connsiteY2" fmla="*/ 3761 h 3761"/>
                  <a:gd name="connsiteX3" fmla="*/ 0 w 8123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38" h="3761">
                    <a:moveTo>
                      <a:pt x="0" y="0"/>
                    </a:moveTo>
                    <a:lnTo>
                      <a:pt x="81238" y="0"/>
                    </a:lnTo>
                    <a:lnTo>
                      <a:pt x="8123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3" name="Freeform 231">
                <a:extLst>
                  <a:ext uri="{FF2B5EF4-FFF2-40B4-BE49-F238E27FC236}">
                    <a16:creationId xmlns:a16="http://schemas.microsoft.com/office/drawing/2014/main" id="{4A9F6CCB-1B96-F944-8BD5-C31F367A96A2}"/>
                  </a:ext>
                </a:extLst>
              </p:cNvPr>
              <p:cNvSpPr/>
              <p:nvPr/>
            </p:nvSpPr>
            <p:spPr>
              <a:xfrm>
                <a:off x="4459937" y="1083031"/>
                <a:ext cx="75972" cy="3761"/>
              </a:xfrm>
              <a:custGeom>
                <a:avLst/>
                <a:gdLst>
                  <a:gd name="connsiteX0" fmla="*/ 0 w 75972"/>
                  <a:gd name="connsiteY0" fmla="*/ 0 h 3761"/>
                  <a:gd name="connsiteX1" fmla="*/ 75973 w 75972"/>
                  <a:gd name="connsiteY1" fmla="*/ 0 h 3761"/>
                  <a:gd name="connsiteX2" fmla="*/ 75973 w 75972"/>
                  <a:gd name="connsiteY2" fmla="*/ 3761 h 3761"/>
                  <a:gd name="connsiteX3" fmla="*/ 0 w 75972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972" h="3761">
                    <a:moveTo>
                      <a:pt x="0" y="0"/>
                    </a:moveTo>
                    <a:lnTo>
                      <a:pt x="75973" y="0"/>
                    </a:lnTo>
                    <a:lnTo>
                      <a:pt x="75973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4" name="Freeform 232">
                <a:extLst>
                  <a:ext uri="{FF2B5EF4-FFF2-40B4-BE49-F238E27FC236}">
                    <a16:creationId xmlns:a16="http://schemas.microsoft.com/office/drawing/2014/main" id="{749665B1-125A-2746-922F-2579E6B6BF3E}"/>
                  </a:ext>
                </a:extLst>
              </p:cNvPr>
              <p:cNvSpPr/>
              <p:nvPr/>
            </p:nvSpPr>
            <p:spPr>
              <a:xfrm>
                <a:off x="4557723" y="1082279"/>
                <a:ext cx="79733" cy="3761"/>
              </a:xfrm>
              <a:custGeom>
                <a:avLst/>
                <a:gdLst>
                  <a:gd name="connsiteX0" fmla="*/ 0 w 79733"/>
                  <a:gd name="connsiteY0" fmla="*/ 0 h 3761"/>
                  <a:gd name="connsiteX1" fmla="*/ 79734 w 79733"/>
                  <a:gd name="connsiteY1" fmla="*/ 0 h 3761"/>
                  <a:gd name="connsiteX2" fmla="*/ 79734 w 79733"/>
                  <a:gd name="connsiteY2" fmla="*/ 3761 h 3761"/>
                  <a:gd name="connsiteX3" fmla="*/ 0 w 79733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733" h="3761">
                    <a:moveTo>
                      <a:pt x="0" y="0"/>
                    </a:moveTo>
                    <a:lnTo>
                      <a:pt x="79734" y="0"/>
                    </a:lnTo>
                    <a:lnTo>
                      <a:pt x="79734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5" name="Freeform 233">
                <a:extLst>
                  <a:ext uri="{FF2B5EF4-FFF2-40B4-BE49-F238E27FC236}">
                    <a16:creationId xmlns:a16="http://schemas.microsoft.com/office/drawing/2014/main" id="{D46E13C3-7627-AC4F-9FBA-AB0399EEC86F}"/>
                  </a:ext>
                </a:extLst>
              </p:cNvPr>
              <p:cNvSpPr/>
              <p:nvPr/>
            </p:nvSpPr>
            <p:spPr>
              <a:xfrm>
                <a:off x="4655510" y="1083783"/>
                <a:ext cx="64689" cy="3761"/>
              </a:xfrm>
              <a:custGeom>
                <a:avLst/>
                <a:gdLst>
                  <a:gd name="connsiteX0" fmla="*/ 0 w 64689"/>
                  <a:gd name="connsiteY0" fmla="*/ 0 h 3761"/>
                  <a:gd name="connsiteX1" fmla="*/ 64690 w 64689"/>
                  <a:gd name="connsiteY1" fmla="*/ 0 h 3761"/>
                  <a:gd name="connsiteX2" fmla="*/ 64690 w 64689"/>
                  <a:gd name="connsiteY2" fmla="*/ 3761 h 3761"/>
                  <a:gd name="connsiteX3" fmla="*/ 0 w 64689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89" h="3761">
                    <a:moveTo>
                      <a:pt x="0" y="0"/>
                    </a:moveTo>
                    <a:lnTo>
                      <a:pt x="64690" y="0"/>
                    </a:lnTo>
                    <a:lnTo>
                      <a:pt x="64690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6" name="Freeform 234">
                <a:extLst>
                  <a:ext uri="{FF2B5EF4-FFF2-40B4-BE49-F238E27FC236}">
                    <a16:creationId xmlns:a16="http://schemas.microsoft.com/office/drawing/2014/main" id="{E9901681-B71A-554D-A260-6A1CFD8A948C}"/>
                  </a:ext>
                </a:extLst>
              </p:cNvPr>
              <p:cNvSpPr/>
              <p:nvPr/>
            </p:nvSpPr>
            <p:spPr>
              <a:xfrm>
                <a:off x="4742766" y="1092810"/>
                <a:ext cx="81990" cy="3761"/>
              </a:xfrm>
              <a:custGeom>
                <a:avLst/>
                <a:gdLst>
                  <a:gd name="connsiteX0" fmla="*/ 0 w 81990"/>
                  <a:gd name="connsiteY0" fmla="*/ 0 h 3761"/>
                  <a:gd name="connsiteX1" fmla="*/ 81990 w 81990"/>
                  <a:gd name="connsiteY1" fmla="*/ 0 h 3761"/>
                  <a:gd name="connsiteX2" fmla="*/ 81990 w 81990"/>
                  <a:gd name="connsiteY2" fmla="*/ 3761 h 3761"/>
                  <a:gd name="connsiteX3" fmla="*/ 0 w 81990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90" h="3761">
                    <a:moveTo>
                      <a:pt x="0" y="0"/>
                    </a:moveTo>
                    <a:lnTo>
                      <a:pt x="81990" y="0"/>
                    </a:lnTo>
                    <a:lnTo>
                      <a:pt x="81990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7" name="Freeform 235">
                <a:extLst>
                  <a:ext uri="{FF2B5EF4-FFF2-40B4-BE49-F238E27FC236}">
                    <a16:creationId xmlns:a16="http://schemas.microsoft.com/office/drawing/2014/main" id="{3DE45677-5420-E74C-A74E-B083B1B59E5D}"/>
                  </a:ext>
                </a:extLst>
              </p:cNvPr>
              <p:cNvSpPr/>
              <p:nvPr/>
            </p:nvSpPr>
            <p:spPr>
              <a:xfrm>
                <a:off x="4847322" y="1092810"/>
                <a:ext cx="65441" cy="18805"/>
              </a:xfrm>
              <a:custGeom>
                <a:avLst/>
                <a:gdLst>
                  <a:gd name="connsiteX0" fmla="*/ 65442 w 65441"/>
                  <a:gd name="connsiteY0" fmla="*/ 18805 h 18805"/>
                  <a:gd name="connsiteX1" fmla="*/ 30840 w 65441"/>
                  <a:gd name="connsiteY1" fmla="*/ 18805 h 18805"/>
                  <a:gd name="connsiteX2" fmla="*/ 30840 w 65441"/>
                  <a:gd name="connsiteY2" fmla="*/ 3761 h 18805"/>
                  <a:gd name="connsiteX3" fmla="*/ 0 w 65441"/>
                  <a:gd name="connsiteY3" fmla="*/ 3761 h 18805"/>
                  <a:gd name="connsiteX4" fmla="*/ 0 w 65441"/>
                  <a:gd name="connsiteY4" fmla="*/ 0 h 18805"/>
                  <a:gd name="connsiteX5" fmla="*/ 34601 w 65441"/>
                  <a:gd name="connsiteY5" fmla="*/ 0 h 18805"/>
                  <a:gd name="connsiteX6" fmla="*/ 34601 w 65441"/>
                  <a:gd name="connsiteY6" fmla="*/ 15044 h 18805"/>
                  <a:gd name="connsiteX7" fmla="*/ 65442 w 65441"/>
                  <a:gd name="connsiteY7" fmla="*/ 15044 h 1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441" h="18805">
                    <a:moveTo>
                      <a:pt x="65442" y="18805"/>
                    </a:moveTo>
                    <a:lnTo>
                      <a:pt x="30840" y="18805"/>
                    </a:lnTo>
                    <a:lnTo>
                      <a:pt x="30840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34601" y="0"/>
                    </a:lnTo>
                    <a:lnTo>
                      <a:pt x="34601" y="15044"/>
                    </a:lnTo>
                    <a:lnTo>
                      <a:pt x="65442" y="15044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8" name="Freeform 236">
                <a:extLst>
                  <a:ext uri="{FF2B5EF4-FFF2-40B4-BE49-F238E27FC236}">
                    <a16:creationId xmlns:a16="http://schemas.microsoft.com/office/drawing/2014/main" id="{83BC8BF9-5B8C-EE4B-B80E-2001088D8AAE}"/>
                  </a:ext>
                </a:extLst>
              </p:cNvPr>
              <p:cNvSpPr/>
              <p:nvPr/>
            </p:nvSpPr>
            <p:spPr>
              <a:xfrm>
                <a:off x="4934578" y="1106349"/>
                <a:ext cx="67698" cy="12035"/>
              </a:xfrm>
              <a:custGeom>
                <a:avLst/>
                <a:gdLst>
                  <a:gd name="connsiteX0" fmla="*/ 67698 w 67698"/>
                  <a:gd name="connsiteY0" fmla="*/ 12035 h 12035"/>
                  <a:gd name="connsiteX1" fmla="*/ 45885 w 67698"/>
                  <a:gd name="connsiteY1" fmla="*/ 12035 h 12035"/>
                  <a:gd name="connsiteX2" fmla="*/ 45885 w 67698"/>
                  <a:gd name="connsiteY2" fmla="*/ 3761 h 12035"/>
                  <a:gd name="connsiteX3" fmla="*/ 0 w 67698"/>
                  <a:gd name="connsiteY3" fmla="*/ 3761 h 12035"/>
                  <a:gd name="connsiteX4" fmla="*/ 0 w 67698"/>
                  <a:gd name="connsiteY4" fmla="*/ 0 h 12035"/>
                  <a:gd name="connsiteX5" fmla="*/ 49646 w 67698"/>
                  <a:gd name="connsiteY5" fmla="*/ 0 h 12035"/>
                  <a:gd name="connsiteX6" fmla="*/ 49646 w 67698"/>
                  <a:gd name="connsiteY6" fmla="*/ 8274 h 12035"/>
                  <a:gd name="connsiteX7" fmla="*/ 67698 w 67698"/>
                  <a:gd name="connsiteY7" fmla="*/ 8274 h 1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98" h="12035">
                    <a:moveTo>
                      <a:pt x="67698" y="12035"/>
                    </a:moveTo>
                    <a:lnTo>
                      <a:pt x="45885" y="12035"/>
                    </a:lnTo>
                    <a:lnTo>
                      <a:pt x="45885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49646" y="0"/>
                    </a:lnTo>
                    <a:lnTo>
                      <a:pt x="49646" y="8274"/>
                    </a:lnTo>
                    <a:lnTo>
                      <a:pt x="67698" y="8274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49" name="Freeform 237">
                <a:extLst>
                  <a:ext uri="{FF2B5EF4-FFF2-40B4-BE49-F238E27FC236}">
                    <a16:creationId xmlns:a16="http://schemas.microsoft.com/office/drawing/2014/main" id="{3989BFFE-A317-1A4F-9A6F-1C6E3903D61A}"/>
                  </a:ext>
                </a:extLst>
              </p:cNvPr>
              <p:cNvSpPr/>
              <p:nvPr/>
            </p:nvSpPr>
            <p:spPr>
              <a:xfrm>
                <a:off x="5023338" y="1116128"/>
                <a:ext cx="76724" cy="3761"/>
              </a:xfrm>
              <a:custGeom>
                <a:avLst/>
                <a:gdLst>
                  <a:gd name="connsiteX0" fmla="*/ 0 w 76724"/>
                  <a:gd name="connsiteY0" fmla="*/ 0 h 3761"/>
                  <a:gd name="connsiteX1" fmla="*/ 76725 w 76724"/>
                  <a:gd name="connsiteY1" fmla="*/ 0 h 3761"/>
                  <a:gd name="connsiteX2" fmla="*/ 76725 w 76724"/>
                  <a:gd name="connsiteY2" fmla="*/ 3761 h 3761"/>
                  <a:gd name="connsiteX3" fmla="*/ 0 w 76724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24" h="3761">
                    <a:moveTo>
                      <a:pt x="0" y="0"/>
                    </a:moveTo>
                    <a:lnTo>
                      <a:pt x="76725" y="0"/>
                    </a:lnTo>
                    <a:lnTo>
                      <a:pt x="76725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0" name="Freeform 238">
                <a:extLst>
                  <a:ext uri="{FF2B5EF4-FFF2-40B4-BE49-F238E27FC236}">
                    <a16:creationId xmlns:a16="http://schemas.microsoft.com/office/drawing/2014/main" id="{BEFC401B-DC8D-D847-B166-4B95BCAFA1B5}"/>
                  </a:ext>
                </a:extLst>
              </p:cNvPr>
              <p:cNvSpPr/>
              <p:nvPr/>
            </p:nvSpPr>
            <p:spPr>
              <a:xfrm>
                <a:off x="5122629" y="1116128"/>
                <a:ext cx="79733" cy="3761"/>
              </a:xfrm>
              <a:custGeom>
                <a:avLst/>
                <a:gdLst>
                  <a:gd name="connsiteX0" fmla="*/ 0 w 79733"/>
                  <a:gd name="connsiteY0" fmla="*/ 0 h 3761"/>
                  <a:gd name="connsiteX1" fmla="*/ 79734 w 79733"/>
                  <a:gd name="connsiteY1" fmla="*/ 0 h 3761"/>
                  <a:gd name="connsiteX2" fmla="*/ 79734 w 79733"/>
                  <a:gd name="connsiteY2" fmla="*/ 3761 h 3761"/>
                  <a:gd name="connsiteX3" fmla="*/ 0 w 79733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733" h="3761">
                    <a:moveTo>
                      <a:pt x="0" y="0"/>
                    </a:moveTo>
                    <a:lnTo>
                      <a:pt x="79734" y="0"/>
                    </a:lnTo>
                    <a:lnTo>
                      <a:pt x="79734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1" name="Freeform 239">
                <a:extLst>
                  <a:ext uri="{FF2B5EF4-FFF2-40B4-BE49-F238E27FC236}">
                    <a16:creationId xmlns:a16="http://schemas.microsoft.com/office/drawing/2014/main" id="{311D71A0-DAB3-DE49-A1BE-1734DCBFE450}"/>
                  </a:ext>
                </a:extLst>
              </p:cNvPr>
              <p:cNvSpPr/>
              <p:nvPr/>
            </p:nvSpPr>
            <p:spPr>
              <a:xfrm>
                <a:off x="5219663" y="1115376"/>
                <a:ext cx="70707" cy="12787"/>
              </a:xfrm>
              <a:custGeom>
                <a:avLst/>
                <a:gdLst>
                  <a:gd name="connsiteX0" fmla="*/ 70707 w 70707"/>
                  <a:gd name="connsiteY0" fmla="*/ 12787 h 12787"/>
                  <a:gd name="connsiteX1" fmla="*/ 10531 w 70707"/>
                  <a:gd name="connsiteY1" fmla="*/ 12787 h 12787"/>
                  <a:gd name="connsiteX2" fmla="*/ 10531 w 70707"/>
                  <a:gd name="connsiteY2" fmla="*/ 3761 h 12787"/>
                  <a:gd name="connsiteX3" fmla="*/ 0 w 70707"/>
                  <a:gd name="connsiteY3" fmla="*/ 3761 h 12787"/>
                  <a:gd name="connsiteX4" fmla="*/ 0 w 70707"/>
                  <a:gd name="connsiteY4" fmla="*/ 0 h 12787"/>
                  <a:gd name="connsiteX5" fmla="*/ 14292 w 70707"/>
                  <a:gd name="connsiteY5" fmla="*/ 0 h 12787"/>
                  <a:gd name="connsiteX6" fmla="*/ 14292 w 70707"/>
                  <a:gd name="connsiteY6" fmla="*/ 9026 h 12787"/>
                  <a:gd name="connsiteX7" fmla="*/ 70707 w 70707"/>
                  <a:gd name="connsiteY7" fmla="*/ 9026 h 1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07" h="12786">
                    <a:moveTo>
                      <a:pt x="70707" y="12787"/>
                    </a:moveTo>
                    <a:lnTo>
                      <a:pt x="10531" y="12787"/>
                    </a:lnTo>
                    <a:lnTo>
                      <a:pt x="10531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4292" y="0"/>
                    </a:lnTo>
                    <a:lnTo>
                      <a:pt x="14292" y="9026"/>
                    </a:lnTo>
                    <a:lnTo>
                      <a:pt x="70707" y="902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2" name="Freeform 240">
                <a:extLst>
                  <a:ext uri="{FF2B5EF4-FFF2-40B4-BE49-F238E27FC236}">
                    <a16:creationId xmlns:a16="http://schemas.microsoft.com/office/drawing/2014/main" id="{7F4267E0-88AF-4040-8776-7B6623FF4856}"/>
                  </a:ext>
                </a:extLst>
              </p:cNvPr>
              <p:cNvSpPr/>
              <p:nvPr/>
            </p:nvSpPr>
            <p:spPr>
              <a:xfrm>
                <a:off x="5309176" y="1124402"/>
                <a:ext cx="57167" cy="25574"/>
              </a:xfrm>
              <a:custGeom>
                <a:avLst/>
                <a:gdLst>
                  <a:gd name="connsiteX0" fmla="*/ 57168 w 57167"/>
                  <a:gd name="connsiteY0" fmla="*/ 25575 h 25574"/>
                  <a:gd name="connsiteX1" fmla="*/ 44380 w 57167"/>
                  <a:gd name="connsiteY1" fmla="*/ 25575 h 25574"/>
                  <a:gd name="connsiteX2" fmla="*/ 44380 w 57167"/>
                  <a:gd name="connsiteY2" fmla="*/ 16548 h 25574"/>
                  <a:gd name="connsiteX3" fmla="*/ 0 w 57167"/>
                  <a:gd name="connsiteY3" fmla="*/ 16548 h 25574"/>
                  <a:gd name="connsiteX4" fmla="*/ 0 w 57167"/>
                  <a:gd name="connsiteY4" fmla="*/ 0 h 25574"/>
                  <a:gd name="connsiteX5" fmla="*/ 3761 w 57167"/>
                  <a:gd name="connsiteY5" fmla="*/ 0 h 25574"/>
                  <a:gd name="connsiteX6" fmla="*/ 3761 w 57167"/>
                  <a:gd name="connsiteY6" fmla="*/ 12787 h 25574"/>
                  <a:gd name="connsiteX7" fmla="*/ 48141 w 57167"/>
                  <a:gd name="connsiteY7" fmla="*/ 12787 h 25574"/>
                  <a:gd name="connsiteX8" fmla="*/ 48141 w 57167"/>
                  <a:gd name="connsiteY8" fmla="*/ 21814 h 25574"/>
                  <a:gd name="connsiteX9" fmla="*/ 57168 w 57167"/>
                  <a:gd name="connsiteY9" fmla="*/ 21814 h 25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67" h="25573">
                    <a:moveTo>
                      <a:pt x="57168" y="25575"/>
                    </a:moveTo>
                    <a:lnTo>
                      <a:pt x="44380" y="25575"/>
                    </a:lnTo>
                    <a:lnTo>
                      <a:pt x="44380" y="16548"/>
                    </a:lnTo>
                    <a:lnTo>
                      <a:pt x="0" y="16548"/>
                    </a:lnTo>
                    <a:lnTo>
                      <a:pt x="0" y="0"/>
                    </a:lnTo>
                    <a:lnTo>
                      <a:pt x="3761" y="0"/>
                    </a:lnTo>
                    <a:lnTo>
                      <a:pt x="3761" y="12787"/>
                    </a:lnTo>
                    <a:lnTo>
                      <a:pt x="48141" y="12787"/>
                    </a:lnTo>
                    <a:lnTo>
                      <a:pt x="48141" y="21814"/>
                    </a:lnTo>
                    <a:lnTo>
                      <a:pt x="57168" y="21814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3" name="Freeform 241">
                <a:extLst>
                  <a:ext uri="{FF2B5EF4-FFF2-40B4-BE49-F238E27FC236}">
                    <a16:creationId xmlns:a16="http://schemas.microsoft.com/office/drawing/2014/main" id="{5632F60E-4AAA-7E4A-89AC-719B17E29B11}"/>
                  </a:ext>
                </a:extLst>
              </p:cNvPr>
              <p:cNvSpPr/>
              <p:nvPr/>
            </p:nvSpPr>
            <p:spPr>
              <a:xfrm>
                <a:off x="5389661" y="1146216"/>
                <a:ext cx="56415" cy="26327"/>
              </a:xfrm>
              <a:custGeom>
                <a:avLst/>
                <a:gdLst>
                  <a:gd name="connsiteX0" fmla="*/ 56415 w 56415"/>
                  <a:gd name="connsiteY0" fmla="*/ 26327 h 26327"/>
                  <a:gd name="connsiteX1" fmla="*/ 44380 w 56415"/>
                  <a:gd name="connsiteY1" fmla="*/ 26327 h 26327"/>
                  <a:gd name="connsiteX2" fmla="*/ 44380 w 56415"/>
                  <a:gd name="connsiteY2" fmla="*/ 17301 h 26327"/>
                  <a:gd name="connsiteX3" fmla="*/ 4513 w 56415"/>
                  <a:gd name="connsiteY3" fmla="*/ 17301 h 26327"/>
                  <a:gd name="connsiteX4" fmla="*/ 4513 w 56415"/>
                  <a:gd name="connsiteY4" fmla="*/ 3761 h 26327"/>
                  <a:gd name="connsiteX5" fmla="*/ 0 w 56415"/>
                  <a:gd name="connsiteY5" fmla="*/ 3761 h 26327"/>
                  <a:gd name="connsiteX6" fmla="*/ 0 w 56415"/>
                  <a:gd name="connsiteY6" fmla="*/ 0 h 26327"/>
                  <a:gd name="connsiteX7" fmla="*/ 8274 w 56415"/>
                  <a:gd name="connsiteY7" fmla="*/ 0 h 26327"/>
                  <a:gd name="connsiteX8" fmla="*/ 8274 w 56415"/>
                  <a:gd name="connsiteY8" fmla="*/ 13540 h 26327"/>
                  <a:gd name="connsiteX9" fmla="*/ 48141 w 56415"/>
                  <a:gd name="connsiteY9" fmla="*/ 13540 h 26327"/>
                  <a:gd name="connsiteX10" fmla="*/ 48141 w 56415"/>
                  <a:gd name="connsiteY10" fmla="*/ 22566 h 26327"/>
                  <a:gd name="connsiteX11" fmla="*/ 56415 w 56415"/>
                  <a:gd name="connsiteY11" fmla="*/ 22566 h 2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15" h="26327">
                    <a:moveTo>
                      <a:pt x="56415" y="26327"/>
                    </a:moveTo>
                    <a:lnTo>
                      <a:pt x="44380" y="26327"/>
                    </a:lnTo>
                    <a:lnTo>
                      <a:pt x="44380" y="17301"/>
                    </a:lnTo>
                    <a:lnTo>
                      <a:pt x="4513" y="17301"/>
                    </a:lnTo>
                    <a:lnTo>
                      <a:pt x="4513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8274" y="0"/>
                    </a:lnTo>
                    <a:lnTo>
                      <a:pt x="8274" y="13540"/>
                    </a:lnTo>
                    <a:lnTo>
                      <a:pt x="48141" y="13540"/>
                    </a:lnTo>
                    <a:lnTo>
                      <a:pt x="48141" y="22566"/>
                    </a:lnTo>
                    <a:lnTo>
                      <a:pt x="56415" y="2256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4" name="Freeform 242">
                <a:extLst>
                  <a:ext uri="{FF2B5EF4-FFF2-40B4-BE49-F238E27FC236}">
                    <a16:creationId xmlns:a16="http://schemas.microsoft.com/office/drawing/2014/main" id="{94B59F32-4258-AA40-9A29-6129C14C22A1}"/>
                  </a:ext>
                </a:extLst>
              </p:cNvPr>
              <p:cNvSpPr/>
              <p:nvPr/>
            </p:nvSpPr>
            <p:spPr>
              <a:xfrm>
                <a:off x="5464130" y="1168782"/>
                <a:ext cx="80485" cy="3761"/>
              </a:xfrm>
              <a:custGeom>
                <a:avLst/>
                <a:gdLst>
                  <a:gd name="connsiteX0" fmla="*/ 0 w 80485"/>
                  <a:gd name="connsiteY0" fmla="*/ 0 h 3761"/>
                  <a:gd name="connsiteX1" fmla="*/ 80486 w 80485"/>
                  <a:gd name="connsiteY1" fmla="*/ 0 h 3761"/>
                  <a:gd name="connsiteX2" fmla="*/ 80486 w 80485"/>
                  <a:gd name="connsiteY2" fmla="*/ 3761 h 3761"/>
                  <a:gd name="connsiteX3" fmla="*/ 0 w 80485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85" h="3761">
                    <a:moveTo>
                      <a:pt x="0" y="0"/>
                    </a:moveTo>
                    <a:lnTo>
                      <a:pt x="80486" y="0"/>
                    </a:lnTo>
                    <a:lnTo>
                      <a:pt x="80486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5" name="Freeform 243">
                <a:extLst>
                  <a:ext uri="{FF2B5EF4-FFF2-40B4-BE49-F238E27FC236}">
                    <a16:creationId xmlns:a16="http://schemas.microsoft.com/office/drawing/2014/main" id="{03CD9F80-07C2-DB46-AC9B-A811D40BAE78}"/>
                  </a:ext>
                </a:extLst>
              </p:cNvPr>
              <p:cNvSpPr/>
              <p:nvPr/>
            </p:nvSpPr>
            <p:spPr>
              <a:xfrm>
                <a:off x="5566430" y="1168782"/>
                <a:ext cx="66946" cy="12035"/>
              </a:xfrm>
              <a:custGeom>
                <a:avLst/>
                <a:gdLst>
                  <a:gd name="connsiteX0" fmla="*/ 66946 w 66946"/>
                  <a:gd name="connsiteY0" fmla="*/ 12035 h 12035"/>
                  <a:gd name="connsiteX1" fmla="*/ 54159 w 66946"/>
                  <a:gd name="connsiteY1" fmla="*/ 12035 h 12035"/>
                  <a:gd name="connsiteX2" fmla="*/ 54159 w 66946"/>
                  <a:gd name="connsiteY2" fmla="*/ 3761 h 12035"/>
                  <a:gd name="connsiteX3" fmla="*/ 0 w 66946"/>
                  <a:gd name="connsiteY3" fmla="*/ 3761 h 12035"/>
                  <a:gd name="connsiteX4" fmla="*/ 0 w 66946"/>
                  <a:gd name="connsiteY4" fmla="*/ 0 h 12035"/>
                  <a:gd name="connsiteX5" fmla="*/ 57920 w 66946"/>
                  <a:gd name="connsiteY5" fmla="*/ 0 h 12035"/>
                  <a:gd name="connsiteX6" fmla="*/ 57920 w 66946"/>
                  <a:gd name="connsiteY6" fmla="*/ 8274 h 12035"/>
                  <a:gd name="connsiteX7" fmla="*/ 66946 w 66946"/>
                  <a:gd name="connsiteY7" fmla="*/ 8274 h 1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46" h="12035">
                    <a:moveTo>
                      <a:pt x="66946" y="12035"/>
                    </a:moveTo>
                    <a:lnTo>
                      <a:pt x="54159" y="12035"/>
                    </a:lnTo>
                    <a:lnTo>
                      <a:pt x="54159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57920" y="0"/>
                    </a:lnTo>
                    <a:lnTo>
                      <a:pt x="57920" y="8274"/>
                    </a:lnTo>
                    <a:lnTo>
                      <a:pt x="66946" y="8274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6" name="Freeform 244">
                <a:extLst>
                  <a:ext uri="{FF2B5EF4-FFF2-40B4-BE49-F238E27FC236}">
                    <a16:creationId xmlns:a16="http://schemas.microsoft.com/office/drawing/2014/main" id="{7317AC66-180A-B742-9AB0-6799ECF79449}"/>
                  </a:ext>
                </a:extLst>
              </p:cNvPr>
              <p:cNvSpPr/>
              <p:nvPr/>
            </p:nvSpPr>
            <p:spPr>
              <a:xfrm>
                <a:off x="5655942" y="1177809"/>
                <a:ext cx="73716" cy="3761"/>
              </a:xfrm>
              <a:custGeom>
                <a:avLst/>
                <a:gdLst>
                  <a:gd name="connsiteX0" fmla="*/ 0 w 73716"/>
                  <a:gd name="connsiteY0" fmla="*/ 0 h 3761"/>
                  <a:gd name="connsiteX1" fmla="*/ 73716 w 73716"/>
                  <a:gd name="connsiteY1" fmla="*/ 0 h 3761"/>
                  <a:gd name="connsiteX2" fmla="*/ 73716 w 73716"/>
                  <a:gd name="connsiteY2" fmla="*/ 3761 h 3761"/>
                  <a:gd name="connsiteX3" fmla="*/ 0 w 73716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16" h="3761">
                    <a:moveTo>
                      <a:pt x="0" y="0"/>
                    </a:moveTo>
                    <a:lnTo>
                      <a:pt x="73716" y="0"/>
                    </a:lnTo>
                    <a:lnTo>
                      <a:pt x="73716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7" name="Freeform 245">
                <a:extLst>
                  <a:ext uri="{FF2B5EF4-FFF2-40B4-BE49-F238E27FC236}">
                    <a16:creationId xmlns:a16="http://schemas.microsoft.com/office/drawing/2014/main" id="{535B7ABE-D987-4A4D-A473-8CF2E4D6C046}"/>
                  </a:ext>
                </a:extLst>
              </p:cNvPr>
              <p:cNvSpPr/>
              <p:nvPr/>
            </p:nvSpPr>
            <p:spPr>
              <a:xfrm>
                <a:off x="5752976" y="1178561"/>
                <a:ext cx="65441" cy="16548"/>
              </a:xfrm>
              <a:custGeom>
                <a:avLst/>
                <a:gdLst>
                  <a:gd name="connsiteX0" fmla="*/ 65442 w 65441"/>
                  <a:gd name="connsiteY0" fmla="*/ 16548 h 16548"/>
                  <a:gd name="connsiteX1" fmla="*/ 49646 w 65441"/>
                  <a:gd name="connsiteY1" fmla="*/ 16548 h 16548"/>
                  <a:gd name="connsiteX2" fmla="*/ 49646 w 65441"/>
                  <a:gd name="connsiteY2" fmla="*/ 3761 h 16548"/>
                  <a:gd name="connsiteX3" fmla="*/ 0 w 65441"/>
                  <a:gd name="connsiteY3" fmla="*/ 3761 h 16548"/>
                  <a:gd name="connsiteX4" fmla="*/ 0 w 65441"/>
                  <a:gd name="connsiteY4" fmla="*/ 0 h 16548"/>
                  <a:gd name="connsiteX5" fmla="*/ 53407 w 65441"/>
                  <a:gd name="connsiteY5" fmla="*/ 0 h 16548"/>
                  <a:gd name="connsiteX6" fmla="*/ 53407 w 65441"/>
                  <a:gd name="connsiteY6" fmla="*/ 12787 h 16548"/>
                  <a:gd name="connsiteX7" fmla="*/ 65442 w 65441"/>
                  <a:gd name="connsiteY7" fmla="*/ 12787 h 1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441" h="16548">
                    <a:moveTo>
                      <a:pt x="65442" y="16548"/>
                    </a:moveTo>
                    <a:lnTo>
                      <a:pt x="49646" y="16548"/>
                    </a:lnTo>
                    <a:lnTo>
                      <a:pt x="49646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53407" y="0"/>
                    </a:lnTo>
                    <a:lnTo>
                      <a:pt x="53407" y="12787"/>
                    </a:lnTo>
                    <a:lnTo>
                      <a:pt x="65442" y="12787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8" name="Freeform 246">
                <a:extLst>
                  <a:ext uri="{FF2B5EF4-FFF2-40B4-BE49-F238E27FC236}">
                    <a16:creationId xmlns:a16="http://schemas.microsoft.com/office/drawing/2014/main" id="{0FA32276-CAA7-5B46-AE55-98DB9597C107}"/>
                  </a:ext>
                </a:extLst>
              </p:cNvPr>
              <p:cNvSpPr/>
              <p:nvPr/>
            </p:nvSpPr>
            <p:spPr>
              <a:xfrm>
                <a:off x="5842489" y="1190596"/>
                <a:ext cx="80485" cy="3761"/>
              </a:xfrm>
              <a:custGeom>
                <a:avLst/>
                <a:gdLst>
                  <a:gd name="connsiteX0" fmla="*/ 0 w 80485"/>
                  <a:gd name="connsiteY0" fmla="*/ 0 h 3761"/>
                  <a:gd name="connsiteX1" fmla="*/ 80486 w 80485"/>
                  <a:gd name="connsiteY1" fmla="*/ 0 h 3761"/>
                  <a:gd name="connsiteX2" fmla="*/ 80486 w 80485"/>
                  <a:gd name="connsiteY2" fmla="*/ 3761 h 3761"/>
                  <a:gd name="connsiteX3" fmla="*/ 0 w 80485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85" h="3761">
                    <a:moveTo>
                      <a:pt x="0" y="0"/>
                    </a:moveTo>
                    <a:lnTo>
                      <a:pt x="80486" y="0"/>
                    </a:lnTo>
                    <a:lnTo>
                      <a:pt x="80486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59" name="Freeform 247">
                <a:extLst>
                  <a:ext uri="{FF2B5EF4-FFF2-40B4-BE49-F238E27FC236}">
                    <a16:creationId xmlns:a16="http://schemas.microsoft.com/office/drawing/2014/main" id="{30C1E098-D5F0-A248-B64A-D0DFEC2C6A9F}"/>
                  </a:ext>
                </a:extLst>
              </p:cNvPr>
              <p:cNvSpPr/>
              <p:nvPr/>
            </p:nvSpPr>
            <p:spPr>
              <a:xfrm>
                <a:off x="5939523" y="1189844"/>
                <a:ext cx="57167" cy="26327"/>
              </a:xfrm>
              <a:custGeom>
                <a:avLst/>
                <a:gdLst>
                  <a:gd name="connsiteX0" fmla="*/ 57168 w 57167"/>
                  <a:gd name="connsiteY0" fmla="*/ 26327 h 26327"/>
                  <a:gd name="connsiteX1" fmla="*/ 49646 w 57167"/>
                  <a:gd name="connsiteY1" fmla="*/ 26327 h 26327"/>
                  <a:gd name="connsiteX2" fmla="*/ 49646 w 57167"/>
                  <a:gd name="connsiteY2" fmla="*/ 12787 h 26327"/>
                  <a:gd name="connsiteX3" fmla="*/ 10531 w 57167"/>
                  <a:gd name="connsiteY3" fmla="*/ 12787 h 26327"/>
                  <a:gd name="connsiteX4" fmla="*/ 10531 w 57167"/>
                  <a:gd name="connsiteY4" fmla="*/ 3761 h 26327"/>
                  <a:gd name="connsiteX5" fmla="*/ 0 w 57167"/>
                  <a:gd name="connsiteY5" fmla="*/ 3761 h 26327"/>
                  <a:gd name="connsiteX6" fmla="*/ 0 w 57167"/>
                  <a:gd name="connsiteY6" fmla="*/ 0 h 26327"/>
                  <a:gd name="connsiteX7" fmla="*/ 14292 w 57167"/>
                  <a:gd name="connsiteY7" fmla="*/ 0 h 26327"/>
                  <a:gd name="connsiteX8" fmla="*/ 14292 w 57167"/>
                  <a:gd name="connsiteY8" fmla="*/ 9026 h 26327"/>
                  <a:gd name="connsiteX9" fmla="*/ 53407 w 57167"/>
                  <a:gd name="connsiteY9" fmla="*/ 9026 h 26327"/>
                  <a:gd name="connsiteX10" fmla="*/ 53407 w 57167"/>
                  <a:gd name="connsiteY10" fmla="*/ 22566 h 26327"/>
                  <a:gd name="connsiteX11" fmla="*/ 57168 w 57167"/>
                  <a:gd name="connsiteY11" fmla="*/ 22566 h 2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67" h="26327">
                    <a:moveTo>
                      <a:pt x="57168" y="26327"/>
                    </a:moveTo>
                    <a:lnTo>
                      <a:pt x="49646" y="26327"/>
                    </a:lnTo>
                    <a:lnTo>
                      <a:pt x="49646" y="12787"/>
                    </a:lnTo>
                    <a:lnTo>
                      <a:pt x="10531" y="12787"/>
                    </a:lnTo>
                    <a:lnTo>
                      <a:pt x="10531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4292" y="0"/>
                    </a:lnTo>
                    <a:lnTo>
                      <a:pt x="14292" y="9026"/>
                    </a:lnTo>
                    <a:lnTo>
                      <a:pt x="53407" y="9026"/>
                    </a:lnTo>
                    <a:lnTo>
                      <a:pt x="53407" y="22566"/>
                    </a:lnTo>
                    <a:lnTo>
                      <a:pt x="57168" y="2256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0" name="Freeform 248">
                <a:extLst>
                  <a:ext uri="{FF2B5EF4-FFF2-40B4-BE49-F238E27FC236}">
                    <a16:creationId xmlns:a16="http://schemas.microsoft.com/office/drawing/2014/main" id="{A16D0224-89C7-924F-BEE0-849144630C01}"/>
                  </a:ext>
                </a:extLst>
              </p:cNvPr>
              <p:cNvSpPr/>
              <p:nvPr/>
            </p:nvSpPr>
            <p:spPr>
              <a:xfrm>
                <a:off x="6020009" y="1213162"/>
                <a:ext cx="66193" cy="12787"/>
              </a:xfrm>
              <a:custGeom>
                <a:avLst/>
                <a:gdLst>
                  <a:gd name="connsiteX0" fmla="*/ 66194 w 66193"/>
                  <a:gd name="connsiteY0" fmla="*/ 12787 h 12787"/>
                  <a:gd name="connsiteX1" fmla="*/ 9779 w 66193"/>
                  <a:gd name="connsiteY1" fmla="*/ 12787 h 12787"/>
                  <a:gd name="connsiteX2" fmla="*/ 9779 w 66193"/>
                  <a:gd name="connsiteY2" fmla="*/ 3761 h 12787"/>
                  <a:gd name="connsiteX3" fmla="*/ 0 w 66193"/>
                  <a:gd name="connsiteY3" fmla="*/ 3761 h 12787"/>
                  <a:gd name="connsiteX4" fmla="*/ 0 w 66193"/>
                  <a:gd name="connsiteY4" fmla="*/ 0 h 12787"/>
                  <a:gd name="connsiteX5" fmla="*/ 13540 w 66193"/>
                  <a:gd name="connsiteY5" fmla="*/ 0 h 12787"/>
                  <a:gd name="connsiteX6" fmla="*/ 13540 w 66193"/>
                  <a:gd name="connsiteY6" fmla="*/ 9026 h 12787"/>
                  <a:gd name="connsiteX7" fmla="*/ 66194 w 66193"/>
                  <a:gd name="connsiteY7" fmla="*/ 9026 h 1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193" h="12786">
                    <a:moveTo>
                      <a:pt x="66194" y="12787"/>
                    </a:moveTo>
                    <a:lnTo>
                      <a:pt x="9779" y="12787"/>
                    </a:lnTo>
                    <a:lnTo>
                      <a:pt x="9779" y="3761"/>
                    </a:lnTo>
                    <a:lnTo>
                      <a:pt x="0" y="3761"/>
                    </a:lnTo>
                    <a:lnTo>
                      <a:pt x="0" y="0"/>
                    </a:lnTo>
                    <a:lnTo>
                      <a:pt x="13540" y="0"/>
                    </a:lnTo>
                    <a:lnTo>
                      <a:pt x="13540" y="9026"/>
                    </a:lnTo>
                    <a:lnTo>
                      <a:pt x="66194" y="9026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1" name="Freeform 249">
                <a:extLst>
                  <a:ext uri="{FF2B5EF4-FFF2-40B4-BE49-F238E27FC236}">
                    <a16:creationId xmlns:a16="http://schemas.microsoft.com/office/drawing/2014/main" id="{B3399555-DDC0-024F-9856-CC88CBA84AC4}"/>
                  </a:ext>
                </a:extLst>
              </p:cNvPr>
              <p:cNvSpPr/>
              <p:nvPr/>
            </p:nvSpPr>
            <p:spPr>
              <a:xfrm>
                <a:off x="6108769" y="1222189"/>
                <a:ext cx="75220" cy="3761"/>
              </a:xfrm>
              <a:custGeom>
                <a:avLst/>
                <a:gdLst>
                  <a:gd name="connsiteX0" fmla="*/ 0 w 75220"/>
                  <a:gd name="connsiteY0" fmla="*/ 0 h 3761"/>
                  <a:gd name="connsiteX1" fmla="*/ 75220 w 75220"/>
                  <a:gd name="connsiteY1" fmla="*/ 0 h 3761"/>
                  <a:gd name="connsiteX2" fmla="*/ 75220 w 75220"/>
                  <a:gd name="connsiteY2" fmla="*/ 3761 h 3761"/>
                  <a:gd name="connsiteX3" fmla="*/ 0 w 75220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20" h="3761">
                    <a:moveTo>
                      <a:pt x="0" y="0"/>
                    </a:moveTo>
                    <a:lnTo>
                      <a:pt x="75220" y="0"/>
                    </a:lnTo>
                    <a:lnTo>
                      <a:pt x="75220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2" name="Freeform 250">
                <a:extLst>
                  <a:ext uri="{FF2B5EF4-FFF2-40B4-BE49-F238E27FC236}">
                    <a16:creationId xmlns:a16="http://schemas.microsoft.com/office/drawing/2014/main" id="{659E6A8C-2E93-A042-9E83-61A1B0865232}"/>
                  </a:ext>
                </a:extLst>
              </p:cNvPr>
              <p:cNvSpPr/>
              <p:nvPr/>
            </p:nvSpPr>
            <p:spPr>
              <a:xfrm>
                <a:off x="6206556" y="1221437"/>
                <a:ext cx="79733" cy="3761"/>
              </a:xfrm>
              <a:custGeom>
                <a:avLst/>
                <a:gdLst>
                  <a:gd name="connsiteX0" fmla="*/ 0 w 79733"/>
                  <a:gd name="connsiteY0" fmla="*/ 0 h 3761"/>
                  <a:gd name="connsiteX1" fmla="*/ 79734 w 79733"/>
                  <a:gd name="connsiteY1" fmla="*/ 0 h 3761"/>
                  <a:gd name="connsiteX2" fmla="*/ 79734 w 79733"/>
                  <a:gd name="connsiteY2" fmla="*/ 3761 h 3761"/>
                  <a:gd name="connsiteX3" fmla="*/ 0 w 79733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733" h="3761">
                    <a:moveTo>
                      <a:pt x="0" y="0"/>
                    </a:moveTo>
                    <a:lnTo>
                      <a:pt x="79734" y="0"/>
                    </a:lnTo>
                    <a:lnTo>
                      <a:pt x="79734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3" name="Freeform 251">
                <a:extLst>
                  <a:ext uri="{FF2B5EF4-FFF2-40B4-BE49-F238E27FC236}">
                    <a16:creationId xmlns:a16="http://schemas.microsoft.com/office/drawing/2014/main" id="{71FC74D3-25C2-A44A-8033-09789AADAB8F}"/>
                  </a:ext>
                </a:extLst>
              </p:cNvPr>
              <p:cNvSpPr/>
              <p:nvPr/>
            </p:nvSpPr>
            <p:spPr>
              <a:xfrm rot="17541856">
                <a:off x="3880235" y="1023851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4" name="Freeform 252">
                <a:extLst>
                  <a:ext uri="{FF2B5EF4-FFF2-40B4-BE49-F238E27FC236}">
                    <a16:creationId xmlns:a16="http://schemas.microsoft.com/office/drawing/2014/main" id="{AD12CE12-B111-1046-951E-11BFB2E41477}"/>
                  </a:ext>
                </a:extLst>
              </p:cNvPr>
              <p:cNvSpPr/>
              <p:nvPr/>
            </p:nvSpPr>
            <p:spPr>
              <a:xfrm rot="17541856">
                <a:off x="4088431" y="1052261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5" name="Freeform 253">
                <a:extLst>
                  <a:ext uri="{FF2B5EF4-FFF2-40B4-BE49-F238E27FC236}">
                    <a16:creationId xmlns:a16="http://schemas.microsoft.com/office/drawing/2014/main" id="{C8F1D3FC-CE78-E046-8C93-B98E1817E5DA}"/>
                  </a:ext>
                </a:extLst>
              </p:cNvPr>
              <p:cNvSpPr/>
              <p:nvPr/>
            </p:nvSpPr>
            <p:spPr>
              <a:xfrm rot="17541856">
                <a:off x="4685179" y="1085724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6" name="Freeform 254">
                <a:extLst>
                  <a:ext uri="{FF2B5EF4-FFF2-40B4-BE49-F238E27FC236}">
                    <a16:creationId xmlns:a16="http://schemas.microsoft.com/office/drawing/2014/main" id="{A2B11405-1C8E-3F4C-B108-1A860C19DF7E}"/>
                  </a:ext>
                </a:extLst>
              </p:cNvPr>
              <p:cNvSpPr/>
              <p:nvPr/>
            </p:nvSpPr>
            <p:spPr>
              <a:xfrm rot="17541856">
                <a:off x="4705893" y="1091470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7" name="Freeform 255">
                <a:extLst>
                  <a:ext uri="{FF2B5EF4-FFF2-40B4-BE49-F238E27FC236}">
                    <a16:creationId xmlns:a16="http://schemas.microsoft.com/office/drawing/2014/main" id="{266F6BE0-F1ED-AD42-B46D-28EE4FBF726C}"/>
                  </a:ext>
                </a:extLst>
              </p:cNvPr>
              <p:cNvSpPr/>
              <p:nvPr/>
            </p:nvSpPr>
            <p:spPr>
              <a:xfrm rot="17541856">
                <a:off x="4989705" y="1115576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8" name="Freeform 256">
                <a:extLst>
                  <a:ext uri="{FF2B5EF4-FFF2-40B4-BE49-F238E27FC236}">
                    <a16:creationId xmlns:a16="http://schemas.microsoft.com/office/drawing/2014/main" id="{43190D67-8E8F-6E40-BD51-634AD6B4F009}"/>
                  </a:ext>
                </a:extLst>
              </p:cNvPr>
              <p:cNvSpPr/>
              <p:nvPr/>
            </p:nvSpPr>
            <p:spPr>
              <a:xfrm rot="17541856">
                <a:off x="5074668" y="1114829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69" name="Freeform 257">
                <a:extLst>
                  <a:ext uri="{FF2B5EF4-FFF2-40B4-BE49-F238E27FC236}">
                    <a16:creationId xmlns:a16="http://schemas.microsoft.com/office/drawing/2014/main" id="{6DED1F34-853A-784C-BE27-5AC3C8979168}"/>
                  </a:ext>
                </a:extLst>
              </p:cNvPr>
              <p:cNvSpPr/>
              <p:nvPr/>
            </p:nvSpPr>
            <p:spPr>
              <a:xfrm rot="17541856">
                <a:off x="5154415" y="1115530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0" name="Freeform 258">
                <a:extLst>
                  <a:ext uri="{FF2B5EF4-FFF2-40B4-BE49-F238E27FC236}">
                    <a16:creationId xmlns:a16="http://schemas.microsoft.com/office/drawing/2014/main" id="{7AE15102-E279-E341-A388-C6A75625413E}"/>
                  </a:ext>
                </a:extLst>
              </p:cNvPr>
              <p:cNvSpPr/>
              <p:nvPr/>
            </p:nvSpPr>
            <p:spPr>
              <a:xfrm rot="17541856">
                <a:off x="5197351" y="1126906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1" name="Freeform 259">
                <a:extLst>
                  <a:ext uri="{FF2B5EF4-FFF2-40B4-BE49-F238E27FC236}">
                    <a16:creationId xmlns:a16="http://schemas.microsoft.com/office/drawing/2014/main" id="{C36B0285-DB58-8E44-8D8A-8E108159A6CE}"/>
                  </a:ext>
                </a:extLst>
              </p:cNvPr>
              <p:cNvSpPr/>
              <p:nvPr/>
            </p:nvSpPr>
            <p:spPr>
              <a:xfrm rot="17541856">
                <a:off x="5237226" y="1129461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2" name="Freeform 260">
                <a:extLst>
                  <a:ext uri="{FF2B5EF4-FFF2-40B4-BE49-F238E27FC236}">
                    <a16:creationId xmlns:a16="http://schemas.microsoft.com/office/drawing/2014/main" id="{F9378629-DDD5-934A-B517-84DA42FFBD48}"/>
                  </a:ext>
                </a:extLst>
              </p:cNvPr>
              <p:cNvSpPr/>
              <p:nvPr/>
            </p:nvSpPr>
            <p:spPr>
              <a:xfrm rot="17541856">
                <a:off x="5689514" y="1178643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3" name="Freeform 261">
                <a:extLst>
                  <a:ext uri="{FF2B5EF4-FFF2-40B4-BE49-F238E27FC236}">
                    <a16:creationId xmlns:a16="http://schemas.microsoft.com/office/drawing/2014/main" id="{B1FEA4F3-774C-864B-AE09-96FBDEE9D03E}"/>
                  </a:ext>
                </a:extLst>
              </p:cNvPr>
              <p:cNvSpPr/>
              <p:nvPr/>
            </p:nvSpPr>
            <p:spPr>
              <a:xfrm rot="17541856">
                <a:off x="5852189" y="1191800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4" name="Freeform 262">
                <a:extLst>
                  <a:ext uri="{FF2B5EF4-FFF2-40B4-BE49-F238E27FC236}">
                    <a16:creationId xmlns:a16="http://schemas.microsoft.com/office/drawing/2014/main" id="{A198FD36-D5DB-9348-80D4-44CBBF9DA250}"/>
                  </a:ext>
                </a:extLst>
              </p:cNvPr>
              <p:cNvSpPr/>
              <p:nvPr/>
            </p:nvSpPr>
            <p:spPr>
              <a:xfrm rot="17541856">
                <a:off x="6059282" y="1223235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5" name="Freeform 263">
                <a:extLst>
                  <a:ext uri="{FF2B5EF4-FFF2-40B4-BE49-F238E27FC236}">
                    <a16:creationId xmlns:a16="http://schemas.microsoft.com/office/drawing/2014/main" id="{C1D5DD88-AD56-F048-8EB4-CC189487E4DA}"/>
                  </a:ext>
                </a:extLst>
              </p:cNvPr>
              <p:cNvSpPr/>
              <p:nvPr/>
            </p:nvSpPr>
            <p:spPr>
              <a:xfrm rot="17541856">
                <a:off x="6119756" y="1223718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8 w 70708"/>
                  <a:gd name="connsiteY1" fmla="*/ 0 h 3761"/>
                  <a:gd name="connsiteX2" fmla="*/ 70708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8" y="0"/>
                    </a:lnTo>
                    <a:lnTo>
                      <a:pt x="70708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6" name="Freeform 264">
                <a:extLst>
                  <a:ext uri="{FF2B5EF4-FFF2-40B4-BE49-F238E27FC236}">
                    <a16:creationId xmlns:a16="http://schemas.microsoft.com/office/drawing/2014/main" id="{E5770E8D-D262-C645-98D3-93AC2B3C89B8}"/>
                  </a:ext>
                </a:extLst>
              </p:cNvPr>
              <p:cNvSpPr/>
              <p:nvPr/>
            </p:nvSpPr>
            <p:spPr>
              <a:xfrm rot="17541856">
                <a:off x="6141227" y="1223850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7" name="Freeform 265">
                <a:extLst>
                  <a:ext uri="{FF2B5EF4-FFF2-40B4-BE49-F238E27FC236}">
                    <a16:creationId xmlns:a16="http://schemas.microsoft.com/office/drawing/2014/main" id="{73E2FA03-7D60-6048-888C-01F3A08A5473}"/>
                  </a:ext>
                </a:extLst>
              </p:cNvPr>
              <p:cNvSpPr/>
              <p:nvPr/>
            </p:nvSpPr>
            <p:spPr>
              <a:xfrm rot="17541856">
                <a:off x="6180067" y="1223598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8" name="Freeform 266">
                <a:extLst>
                  <a:ext uri="{FF2B5EF4-FFF2-40B4-BE49-F238E27FC236}">
                    <a16:creationId xmlns:a16="http://schemas.microsoft.com/office/drawing/2014/main" id="{5BEE826D-4378-3144-BB96-3A4FAB04A271}"/>
                  </a:ext>
                </a:extLst>
              </p:cNvPr>
              <p:cNvSpPr/>
              <p:nvPr/>
            </p:nvSpPr>
            <p:spPr>
              <a:xfrm rot="17541856">
                <a:off x="6201606" y="1223185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179" name="Freeform 267">
                <a:extLst>
                  <a:ext uri="{FF2B5EF4-FFF2-40B4-BE49-F238E27FC236}">
                    <a16:creationId xmlns:a16="http://schemas.microsoft.com/office/drawing/2014/main" id="{94410164-F18B-5C45-8763-C75B587684FC}"/>
                  </a:ext>
                </a:extLst>
              </p:cNvPr>
              <p:cNvSpPr/>
              <p:nvPr/>
            </p:nvSpPr>
            <p:spPr>
              <a:xfrm rot="17541856">
                <a:off x="6263179" y="1224672"/>
                <a:ext cx="70708" cy="3761"/>
              </a:xfrm>
              <a:custGeom>
                <a:avLst/>
                <a:gdLst>
                  <a:gd name="connsiteX0" fmla="*/ 0 w 70708"/>
                  <a:gd name="connsiteY0" fmla="*/ 0 h 3761"/>
                  <a:gd name="connsiteX1" fmla="*/ 70709 w 70708"/>
                  <a:gd name="connsiteY1" fmla="*/ 0 h 3761"/>
                  <a:gd name="connsiteX2" fmla="*/ 70709 w 70708"/>
                  <a:gd name="connsiteY2" fmla="*/ 3761 h 3761"/>
                  <a:gd name="connsiteX3" fmla="*/ 0 w 70708"/>
                  <a:gd name="connsiteY3" fmla="*/ 3761 h 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08" h="3761">
                    <a:moveTo>
                      <a:pt x="0" y="0"/>
                    </a:moveTo>
                    <a:lnTo>
                      <a:pt x="70709" y="0"/>
                    </a:lnTo>
                    <a:lnTo>
                      <a:pt x="70709" y="3761"/>
                    </a:lnTo>
                    <a:lnTo>
                      <a:pt x="0" y="3761"/>
                    </a:lnTo>
                    <a:close/>
                  </a:path>
                </a:pathLst>
              </a:custGeom>
              <a:grpFill/>
              <a:ln w="31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prstClr val="black"/>
                  </a:solidFill>
                  <a:latin typeface="Verdana"/>
                  <a:ea typeface="Verdana"/>
                  <a:cs typeface="Arial"/>
                </a:endParaRPr>
              </a:p>
            </p:txBody>
          </p:sp>
        </p:grpSp>
        <p:sp>
          <p:nvSpPr>
            <p:cNvPr id="101" name="Text Box 322">
              <a:extLst>
                <a:ext uri="{FF2B5EF4-FFF2-40B4-BE49-F238E27FC236}">
                  <a16:creationId xmlns:a16="http://schemas.microsoft.com/office/drawing/2014/main" id="{A53EDDAC-5D75-D749-A45E-480700F04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66027" y="1384451"/>
              <a:ext cx="1100756" cy="381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600" b="1" dirty="0" err="1">
                  <a:solidFill>
                    <a:srgbClr val="2B2D45"/>
                  </a:solidFill>
                  <a:latin typeface="Arial"/>
                  <a:ea typeface="Verdana"/>
                </a:rPr>
                <a:t>Taux</a:t>
              </a:r>
              <a:r>
                <a:rPr lang="en-US" altLang="en-US" sz="1600" b="1" dirty="0">
                  <a:solidFill>
                    <a:srgbClr val="2B2D45"/>
                  </a:solidFill>
                  <a:latin typeface="Arial"/>
                  <a:ea typeface="Verdana"/>
                </a:rPr>
                <a:t> </a:t>
              </a:r>
              <a:r>
                <a:rPr lang="en-US" altLang="en-US" sz="1600" b="1" dirty="0" err="1">
                  <a:solidFill>
                    <a:srgbClr val="2B2D45"/>
                  </a:solidFill>
                  <a:latin typeface="Arial"/>
                  <a:ea typeface="Verdana"/>
                </a:rPr>
                <a:t>d’absence</a:t>
              </a:r>
              <a:r>
                <a:rPr lang="en-US" altLang="en-US" sz="1600" b="1" dirty="0">
                  <a:solidFill>
                    <a:srgbClr val="2B2D45"/>
                  </a:solidFill>
                  <a:latin typeface="Arial"/>
                  <a:ea typeface="Verdana"/>
                </a:rPr>
                <a:t> </a:t>
              </a:r>
              <a:r>
                <a:rPr lang="en-US" altLang="en-US" sz="1600" b="1" dirty="0" err="1">
                  <a:solidFill>
                    <a:srgbClr val="2B2D45"/>
                  </a:solidFill>
                  <a:latin typeface="Arial"/>
                  <a:ea typeface="Verdana"/>
                </a:rPr>
                <a:t>d’Événement</a:t>
              </a:r>
              <a:endParaRPr lang="en-US" altLang="en-US" sz="1600" b="1" dirty="0">
                <a:solidFill>
                  <a:srgbClr val="2B2D45"/>
                </a:solidFill>
                <a:latin typeface="Arial"/>
                <a:ea typeface="Verdana"/>
              </a:endParaRPr>
            </a:p>
          </p:txBody>
        </p:sp>
        <p:sp>
          <p:nvSpPr>
            <p:cNvPr id="102" name="Text Box 322">
              <a:extLst>
                <a:ext uri="{FF2B5EF4-FFF2-40B4-BE49-F238E27FC236}">
                  <a16:creationId xmlns:a16="http://schemas.microsoft.com/office/drawing/2014/main" id="{DA272AD6-3A8B-3344-BB22-44AB0D15E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852847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1.00</a:t>
              </a:r>
            </a:p>
          </p:txBody>
        </p:sp>
        <p:sp>
          <p:nvSpPr>
            <p:cNvPr id="103" name="Text Box 322">
              <a:extLst>
                <a:ext uri="{FF2B5EF4-FFF2-40B4-BE49-F238E27FC236}">
                  <a16:creationId xmlns:a16="http://schemas.microsoft.com/office/drawing/2014/main" id="{0F85CA7F-2427-7E42-BFAC-08B454E28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1056334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0.98</a:t>
              </a:r>
            </a:p>
          </p:txBody>
        </p:sp>
        <p:sp>
          <p:nvSpPr>
            <p:cNvPr id="104" name="Text Box 322">
              <a:extLst>
                <a:ext uri="{FF2B5EF4-FFF2-40B4-BE49-F238E27FC236}">
                  <a16:creationId xmlns:a16="http://schemas.microsoft.com/office/drawing/2014/main" id="{80FBA333-BB06-EA45-A89D-667CB312F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1259821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0.96</a:t>
              </a:r>
            </a:p>
          </p:txBody>
        </p:sp>
        <p:sp>
          <p:nvSpPr>
            <p:cNvPr id="105" name="Text Box 322">
              <a:extLst>
                <a:ext uri="{FF2B5EF4-FFF2-40B4-BE49-F238E27FC236}">
                  <a16:creationId xmlns:a16="http://schemas.microsoft.com/office/drawing/2014/main" id="{7DFFC78F-41B8-054A-9AB6-5B02A7FB6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1463308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0.94</a:t>
              </a:r>
            </a:p>
          </p:txBody>
        </p:sp>
        <p:sp>
          <p:nvSpPr>
            <p:cNvPr id="106" name="Text Box 322">
              <a:extLst>
                <a:ext uri="{FF2B5EF4-FFF2-40B4-BE49-F238E27FC236}">
                  <a16:creationId xmlns:a16="http://schemas.microsoft.com/office/drawing/2014/main" id="{9252790A-5F54-8641-AC32-DA887BED0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1666795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0.92</a:t>
              </a:r>
            </a:p>
          </p:txBody>
        </p:sp>
        <p:sp>
          <p:nvSpPr>
            <p:cNvPr id="107" name="Text Box 322">
              <a:extLst>
                <a:ext uri="{FF2B5EF4-FFF2-40B4-BE49-F238E27FC236}">
                  <a16:creationId xmlns:a16="http://schemas.microsoft.com/office/drawing/2014/main" id="{5161FE83-065D-DD49-A691-6B0ED059A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1870282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0.90</a:t>
              </a:r>
            </a:p>
          </p:txBody>
        </p:sp>
        <p:sp>
          <p:nvSpPr>
            <p:cNvPr id="108" name="Text Box 322">
              <a:extLst>
                <a:ext uri="{FF2B5EF4-FFF2-40B4-BE49-F238E27FC236}">
                  <a16:creationId xmlns:a16="http://schemas.microsoft.com/office/drawing/2014/main" id="{B5D02736-6195-C24B-8079-FDE8F632F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303" y="2073770"/>
              <a:ext cx="378145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09539">
                <a:spcBef>
                  <a:spcPct val="50000"/>
                </a:spcBef>
                <a:defRPr/>
              </a:pPr>
              <a:r>
                <a:rPr lang="en-US" altLang="en-US" sz="1000">
                  <a:solidFill>
                    <a:srgbClr val="2B2D45"/>
                  </a:solidFill>
                  <a:latin typeface="Arial"/>
                  <a:ea typeface="Verdana"/>
                </a:rPr>
                <a:t>0.88</a:t>
              </a:r>
            </a:p>
          </p:txBody>
        </p:sp>
        <p:sp>
          <p:nvSpPr>
            <p:cNvPr id="109" name="Text Box 322">
              <a:extLst>
                <a:ext uri="{FF2B5EF4-FFF2-40B4-BE49-F238E27FC236}">
                  <a16:creationId xmlns:a16="http://schemas.microsoft.com/office/drawing/2014/main" id="{38FC53CD-046E-234B-B914-C51668F55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8326" y="1517829"/>
              <a:ext cx="1539310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spcBef>
                  <a:spcPct val="50000"/>
                </a:spcBef>
                <a:defRPr/>
              </a:pPr>
              <a:r>
                <a:rPr lang="en-US" altLang="en-US" sz="800" err="1">
                  <a:solidFill>
                    <a:srgbClr val="2B2D45"/>
                  </a:solidFill>
                  <a:latin typeface="Arial"/>
                  <a:ea typeface="Verdana"/>
                </a:rPr>
                <a:t>Valeur</a:t>
              </a:r>
              <a:r>
                <a:rPr lang="en-US" altLang="en-US" sz="800" i="1">
                  <a:solidFill>
                    <a:srgbClr val="2B2D45"/>
                  </a:solidFill>
                  <a:latin typeface="Arial"/>
                  <a:ea typeface="Verdana"/>
                </a:rPr>
                <a:t> p</a:t>
              </a: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 = &lt;0.0001 (test de log-rank)</a:t>
              </a:r>
            </a:p>
          </p:txBody>
        </p:sp>
        <p:sp>
          <p:nvSpPr>
            <p:cNvPr id="110" name="Text Box 322">
              <a:extLst>
                <a:ext uri="{FF2B5EF4-FFF2-40B4-BE49-F238E27FC236}">
                  <a16:creationId xmlns:a16="http://schemas.microsoft.com/office/drawing/2014/main" id="{43CAD1AC-B3DD-4746-A00A-0D5A3388B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8327" y="1632665"/>
              <a:ext cx="1409163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1920" tIns="60960" rIns="121920" bIns="6096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09539">
                <a:spcBef>
                  <a:spcPct val="50000"/>
                </a:spcBef>
                <a:defRPr/>
              </a:pPr>
              <a:r>
                <a:rPr lang="en-US" altLang="en-US" sz="800" err="1">
                  <a:solidFill>
                    <a:srgbClr val="2B2D45"/>
                  </a:solidFill>
                  <a:latin typeface="Arial"/>
                  <a:ea typeface="Verdana"/>
                </a:rPr>
                <a:t>Valeur</a:t>
              </a:r>
              <a:r>
                <a:rPr lang="en-US" altLang="en-US" sz="800" i="1">
                  <a:solidFill>
                    <a:srgbClr val="2B2D45"/>
                  </a:solidFill>
                  <a:latin typeface="Arial"/>
                  <a:ea typeface="Verdana"/>
                </a:rPr>
                <a:t> p</a:t>
              </a: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 </a:t>
              </a: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  <a:cs typeface="Arial"/>
                </a:rPr>
                <a:t>= &lt;0.0001 (Wilcoxon)</a:t>
              </a:r>
            </a:p>
          </p:txBody>
        </p:sp>
        <p:sp>
          <p:nvSpPr>
            <p:cNvPr id="111" name="Text Box 322">
              <a:extLst>
                <a:ext uri="{FF2B5EF4-FFF2-40B4-BE49-F238E27FC236}">
                  <a16:creationId xmlns:a16="http://schemas.microsoft.com/office/drawing/2014/main" id="{EDDB9131-970C-FB4A-A043-6178C38CD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07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0</a:t>
              </a:r>
            </a:p>
          </p:txBody>
        </p:sp>
        <p:sp>
          <p:nvSpPr>
            <p:cNvPr id="112" name="Text Box 322">
              <a:extLst>
                <a:ext uri="{FF2B5EF4-FFF2-40B4-BE49-F238E27FC236}">
                  <a16:creationId xmlns:a16="http://schemas.microsoft.com/office/drawing/2014/main" id="{30FF03D8-EE96-AF4B-AD12-A63952BB7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351" y="2235827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10</a:t>
              </a:r>
            </a:p>
          </p:txBody>
        </p:sp>
        <p:sp>
          <p:nvSpPr>
            <p:cNvPr id="113" name="Text Box 322">
              <a:extLst>
                <a:ext uri="{FF2B5EF4-FFF2-40B4-BE49-F238E27FC236}">
                  <a16:creationId xmlns:a16="http://schemas.microsoft.com/office/drawing/2014/main" id="{0205FB8F-87B3-3B44-A946-17848AE6E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62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20</a:t>
              </a:r>
            </a:p>
          </p:txBody>
        </p:sp>
        <p:sp>
          <p:nvSpPr>
            <p:cNvPr id="114" name="Text Box 322">
              <a:extLst>
                <a:ext uri="{FF2B5EF4-FFF2-40B4-BE49-F238E27FC236}">
                  <a16:creationId xmlns:a16="http://schemas.microsoft.com/office/drawing/2014/main" id="{7D05DC7A-91D1-F049-8A13-BFC8EEBED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90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30</a:t>
              </a:r>
            </a:p>
          </p:txBody>
        </p:sp>
        <p:sp>
          <p:nvSpPr>
            <p:cNvPr id="115" name="Text Box 322">
              <a:extLst>
                <a:ext uri="{FF2B5EF4-FFF2-40B4-BE49-F238E27FC236}">
                  <a16:creationId xmlns:a16="http://schemas.microsoft.com/office/drawing/2014/main" id="{4BF490F5-3A15-F746-9B47-F35C08306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17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40</a:t>
              </a:r>
            </a:p>
          </p:txBody>
        </p:sp>
        <p:sp>
          <p:nvSpPr>
            <p:cNvPr id="116" name="Text Box 322">
              <a:extLst>
                <a:ext uri="{FF2B5EF4-FFF2-40B4-BE49-F238E27FC236}">
                  <a16:creationId xmlns:a16="http://schemas.microsoft.com/office/drawing/2014/main" id="{D6324636-8958-6645-ABEC-714F39CC1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945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50</a:t>
              </a:r>
            </a:p>
          </p:txBody>
        </p:sp>
        <p:sp>
          <p:nvSpPr>
            <p:cNvPr id="117" name="Text Box 322">
              <a:extLst>
                <a:ext uri="{FF2B5EF4-FFF2-40B4-BE49-F238E27FC236}">
                  <a16:creationId xmlns:a16="http://schemas.microsoft.com/office/drawing/2014/main" id="{DCD66735-C347-F049-8996-C3A65BBC2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72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60</a:t>
              </a:r>
            </a:p>
          </p:txBody>
        </p:sp>
        <p:sp>
          <p:nvSpPr>
            <p:cNvPr id="118" name="Text Box 322">
              <a:extLst>
                <a:ext uri="{FF2B5EF4-FFF2-40B4-BE49-F238E27FC236}">
                  <a16:creationId xmlns:a16="http://schemas.microsoft.com/office/drawing/2014/main" id="{12CF9D35-14E5-D145-95D2-646EC0918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00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70</a:t>
              </a:r>
            </a:p>
          </p:txBody>
        </p:sp>
        <p:sp>
          <p:nvSpPr>
            <p:cNvPr id="119" name="Text Box 322">
              <a:extLst>
                <a:ext uri="{FF2B5EF4-FFF2-40B4-BE49-F238E27FC236}">
                  <a16:creationId xmlns:a16="http://schemas.microsoft.com/office/drawing/2014/main" id="{8927951F-DE6F-A54E-BF65-870A327B6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27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80</a:t>
              </a:r>
            </a:p>
          </p:txBody>
        </p:sp>
        <p:sp>
          <p:nvSpPr>
            <p:cNvPr id="120" name="Text Box 322">
              <a:extLst>
                <a:ext uri="{FF2B5EF4-FFF2-40B4-BE49-F238E27FC236}">
                  <a16:creationId xmlns:a16="http://schemas.microsoft.com/office/drawing/2014/main" id="{096DAF3A-808B-C344-9DF6-7FCD80514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55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90</a:t>
              </a:r>
            </a:p>
          </p:txBody>
        </p:sp>
        <p:sp>
          <p:nvSpPr>
            <p:cNvPr id="121" name="Text Box 322">
              <a:extLst>
                <a:ext uri="{FF2B5EF4-FFF2-40B4-BE49-F238E27FC236}">
                  <a16:creationId xmlns:a16="http://schemas.microsoft.com/office/drawing/2014/main" id="{EF5A7EEE-C6CD-4A4B-B326-85A89404C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582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100</a:t>
              </a:r>
            </a:p>
          </p:txBody>
        </p:sp>
        <p:sp>
          <p:nvSpPr>
            <p:cNvPr id="122" name="Text Box 322">
              <a:extLst>
                <a:ext uri="{FF2B5EF4-FFF2-40B4-BE49-F238E27FC236}">
                  <a16:creationId xmlns:a16="http://schemas.microsoft.com/office/drawing/2014/main" id="{9DA5516F-ED66-5E42-82C9-6969800CF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10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110</a:t>
              </a:r>
            </a:p>
          </p:txBody>
        </p:sp>
        <p:sp>
          <p:nvSpPr>
            <p:cNvPr id="123" name="Text Box 322">
              <a:extLst>
                <a:ext uri="{FF2B5EF4-FFF2-40B4-BE49-F238E27FC236}">
                  <a16:creationId xmlns:a16="http://schemas.microsoft.com/office/drawing/2014/main" id="{A25047D0-F7FB-F641-8EB3-FEA2B6261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637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120</a:t>
              </a:r>
            </a:p>
          </p:txBody>
        </p:sp>
        <p:sp>
          <p:nvSpPr>
            <p:cNvPr id="124" name="Text Box 322">
              <a:extLst>
                <a:ext uri="{FF2B5EF4-FFF2-40B4-BE49-F238E27FC236}">
                  <a16:creationId xmlns:a16="http://schemas.microsoft.com/office/drawing/2014/main" id="{6381711E-5844-6C44-AFF1-449A43918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1651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130</a:t>
              </a:r>
            </a:p>
          </p:txBody>
        </p:sp>
        <p:sp>
          <p:nvSpPr>
            <p:cNvPr id="125" name="Text Box 322">
              <a:extLst>
                <a:ext uri="{FF2B5EF4-FFF2-40B4-BE49-F238E27FC236}">
                  <a16:creationId xmlns:a16="http://schemas.microsoft.com/office/drawing/2014/main" id="{D5C99C2D-BC23-8347-A8F4-965E3F0CA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926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140</a:t>
              </a:r>
            </a:p>
          </p:txBody>
        </p:sp>
        <p:sp>
          <p:nvSpPr>
            <p:cNvPr id="126" name="Text Box 322">
              <a:extLst>
                <a:ext uri="{FF2B5EF4-FFF2-40B4-BE49-F238E27FC236}">
                  <a16:creationId xmlns:a16="http://schemas.microsoft.com/office/drawing/2014/main" id="{0AD8C33A-AEAD-8E43-8E73-C84DFC4F7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2235826"/>
              <a:ext cx="213575" cy="126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800">
                  <a:solidFill>
                    <a:srgbClr val="2B2D45"/>
                  </a:solidFill>
                  <a:latin typeface="Arial"/>
                  <a:ea typeface="Verdana"/>
                </a:rPr>
                <a:t>150</a:t>
              </a:r>
            </a:p>
          </p:txBody>
        </p:sp>
        <p:sp>
          <p:nvSpPr>
            <p:cNvPr id="127" name="Text Box 322">
              <a:extLst>
                <a:ext uri="{FF2B5EF4-FFF2-40B4-BE49-F238E27FC236}">
                  <a16:creationId xmlns:a16="http://schemas.microsoft.com/office/drawing/2014/main" id="{F6F25081-D0C9-6A4B-959C-AAF21152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205" y="2352172"/>
              <a:ext cx="994611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>
                  <a:solidFill>
                    <a:srgbClr val="2B2D45"/>
                  </a:solidFill>
                  <a:latin typeface="Arial"/>
                  <a:ea typeface="Verdana"/>
                </a:rPr>
                <a:t>Temps (jours)</a:t>
              </a:r>
            </a:p>
          </p:txBody>
        </p:sp>
        <p:sp>
          <p:nvSpPr>
            <p:cNvPr id="128" name="Text Box 322">
              <a:extLst>
                <a:ext uri="{FF2B5EF4-FFF2-40B4-BE49-F238E27FC236}">
                  <a16:creationId xmlns:a16="http://schemas.microsoft.com/office/drawing/2014/main" id="{0E442C01-6C2F-404A-9E5F-6A03DC5B9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982" y="1665551"/>
              <a:ext cx="751749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>
                  <a:solidFill>
                    <a:prstClr val="white">
                      <a:lumMod val="50000"/>
                    </a:prstClr>
                  </a:solidFill>
                  <a:latin typeface="Arial"/>
                  <a:ea typeface="Verdana"/>
                </a:rPr>
                <a:t>Placebo</a:t>
              </a:r>
            </a:p>
          </p:txBody>
        </p:sp>
        <p:sp>
          <p:nvSpPr>
            <p:cNvPr id="129" name="Text Box 322">
              <a:extLst>
                <a:ext uri="{FF2B5EF4-FFF2-40B4-BE49-F238E27FC236}">
                  <a16:creationId xmlns:a16="http://schemas.microsoft.com/office/drawing/2014/main" id="{DBE54136-07F7-2746-8024-8D073D11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012" y="975650"/>
              <a:ext cx="751749" cy="14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09539">
                <a:spcBef>
                  <a:spcPct val="50000"/>
                </a:spcBef>
                <a:defRPr/>
              </a:pPr>
              <a:r>
                <a:rPr lang="en-US" altLang="en-US" sz="1000" b="1" err="1">
                  <a:solidFill>
                    <a:srgbClr val="7A00E6"/>
                  </a:solidFill>
                  <a:latin typeface="Arial"/>
                  <a:ea typeface="Verdana"/>
                </a:rPr>
                <a:t>Nirsevimab</a:t>
              </a:r>
              <a:endParaRPr lang="en-US" altLang="en-US" sz="1000" b="1">
                <a:solidFill>
                  <a:srgbClr val="7A00E6"/>
                </a:solidFill>
                <a:latin typeface="Arial"/>
                <a:ea typeface="Verdana"/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B33A4DFC-17B3-4B79-A112-634FF1161ED2}"/>
              </a:ext>
            </a:extLst>
          </p:cNvPr>
          <p:cNvGrpSpPr/>
          <p:nvPr/>
        </p:nvGrpSpPr>
        <p:grpSpPr>
          <a:xfrm>
            <a:off x="1691353" y="3312577"/>
            <a:ext cx="9860650" cy="2828896"/>
            <a:chOff x="-4747667" y="1362542"/>
            <a:chExt cx="9310022" cy="3046041"/>
          </a:xfrm>
        </p:grpSpPr>
        <p:grpSp>
          <p:nvGrpSpPr>
            <p:cNvPr id="191" name="Group 7">
              <a:extLst>
                <a:ext uri="{FF2B5EF4-FFF2-40B4-BE49-F238E27FC236}">
                  <a16:creationId xmlns:a16="http://schemas.microsoft.com/office/drawing/2014/main" id="{E6AA0B42-DC7B-429B-9E6E-7693C6DE6F64}"/>
                </a:ext>
              </a:extLst>
            </p:cNvPr>
            <p:cNvGrpSpPr/>
            <p:nvPr/>
          </p:nvGrpSpPr>
          <p:grpSpPr>
            <a:xfrm>
              <a:off x="-91374" y="1362542"/>
              <a:ext cx="4653729" cy="3046041"/>
              <a:chOff x="-91374" y="1362542"/>
              <a:chExt cx="4653729" cy="3046041"/>
            </a:xfrm>
          </p:grpSpPr>
          <p:grpSp>
            <p:nvGrpSpPr>
              <p:cNvPr id="193" name="Group 2">
                <a:extLst>
                  <a:ext uri="{FF2B5EF4-FFF2-40B4-BE49-F238E27FC236}">
                    <a16:creationId xmlns:a16="http://schemas.microsoft.com/office/drawing/2014/main" id="{DD9B4AE2-A549-477A-98CD-F44D7300D599}"/>
                  </a:ext>
                </a:extLst>
              </p:cNvPr>
              <p:cNvGrpSpPr/>
              <p:nvPr/>
            </p:nvGrpSpPr>
            <p:grpSpPr>
              <a:xfrm>
                <a:off x="2768368" y="3479436"/>
                <a:ext cx="1233495" cy="929147"/>
                <a:chOff x="1339384" y="3491141"/>
                <a:chExt cx="1233495" cy="929147"/>
              </a:xfrm>
            </p:grpSpPr>
            <p:sp>
              <p:nvSpPr>
                <p:cNvPr id="231" name="Graphic 6">
                  <a:extLst>
                    <a:ext uri="{FF2B5EF4-FFF2-40B4-BE49-F238E27FC236}">
                      <a16:creationId xmlns:a16="http://schemas.microsoft.com/office/drawing/2014/main" id="{9B21CF7C-A8C4-4CD5-A282-70ABC1C93E7B}"/>
                    </a:ext>
                  </a:extLst>
                </p:cNvPr>
                <p:cNvSpPr/>
                <p:nvPr/>
              </p:nvSpPr>
              <p:spPr>
                <a:xfrm>
                  <a:off x="1357772" y="3910153"/>
                  <a:ext cx="847440" cy="180874"/>
                </a:xfrm>
                <a:custGeom>
                  <a:avLst/>
                  <a:gdLst>
                    <a:gd name="connsiteX0" fmla="*/ 0 w 400050"/>
                    <a:gd name="connsiteY0" fmla="*/ 0 h 85725"/>
                    <a:gd name="connsiteX1" fmla="*/ 400050 w 400050"/>
                    <a:gd name="connsiteY1" fmla="*/ 0 h 85725"/>
                    <a:gd name="connsiteX2" fmla="*/ 400050 w 400050"/>
                    <a:gd name="connsiteY2" fmla="*/ 85725 h 85725"/>
                    <a:gd name="connsiteX3" fmla="*/ 0 w 400050"/>
                    <a:gd name="connsiteY3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0050" h="85725">
                      <a:moveTo>
                        <a:pt x="0" y="0"/>
                      </a:moveTo>
                      <a:lnTo>
                        <a:pt x="400050" y="0"/>
                      </a:lnTo>
                      <a:lnTo>
                        <a:pt x="400050" y="85725"/>
                      </a:lnTo>
                      <a:lnTo>
                        <a:pt x="0" y="85725"/>
                      </a:lnTo>
                      <a:close/>
                    </a:path>
                  </a:pathLst>
                </a:custGeom>
                <a:solidFill>
                  <a:srgbClr val="7A00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2400">
                    <a:solidFill>
                      <a:prstClr val="black"/>
                    </a:solidFill>
                    <a:latin typeface="Verdana"/>
                    <a:ea typeface="Verdana"/>
                    <a:cs typeface="Arial"/>
                  </a:endParaRPr>
                </a:p>
              </p:txBody>
            </p:sp>
            <p:sp>
              <p:nvSpPr>
                <p:cNvPr id="232" name="TextBox 26">
                  <a:extLst>
                    <a:ext uri="{FF2B5EF4-FFF2-40B4-BE49-F238E27FC236}">
                      <a16:creationId xmlns:a16="http://schemas.microsoft.com/office/drawing/2014/main" id="{FC756D87-35E5-4ED5-869F-9C0EA67B68C0}"/>
                    </a:ext>
                  </a:extLst>
                </p:cNvPr>
                <p:cNvSpPr txBox="1"/>
                <p:nvPr/>
              </p:nvSpPr>
              <p:spPr>
                <a:xfrm>
                  <a:off x="1376287" y="3491141"/>
                  <a:ext cx="876311" cy="419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60960" anchor="b" anchorCtr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fr-FR" sz="2133" b="1" dirty="0">
                      <a:solidFill>
                        <a:srgbClr val="7A00E6"/>
                      </a:solidFill>
                      <a:latin typeface="Verdana"/>
                      <a:ea typeface="Verdana"/>
                      <a:cs typeface="Verdana"/>
                    </a:rPr>
                    <a:t>0,8 %</a:t>
                  </a:r>
                </a:p>
              </p:txBody>
            </p:sp>
            <p:sp>
              <p:nvSpPr>
                <p:cNvPr id="233" name="TextBox 34">
                  <a:extLst>
                    <a:ext uri="{FF2B5EF4-FFF2-40B4-BE49-F238E27FC236}">
                      <a16:creationId xmlns:a16="http://schemas.microsoft.com/office/drawing/2014/main" id="{C3F022C2-A24A-4504-BDDC-FA60C1E91D86}"/>
                    </a:ext>
                  </a:extLst>
                </p:cNvPr>
                <p:cNvSpPr txBox="1"/>
                <p:nvPr/>
              </p:nvSpPr>
              <p:spPr>
                <a:xfrm>
                  <a:off x="1339384" y="4155167"/>
                  <a:ext cx="1233495" cy="2651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defTabSz="914354">
                    <a:defRPr/>
                  </a:pPr>
                  <a:r>
                    <a:rPr lang="fr-FR" sz="1600" b="1" dirty="0" err="1">
                      <a:solidFill>
                        <a:srgbClr val="7A00E6"/>
                      </a:solidFill>
                      <a:latin typeface="Verdana"/>
                      <a:ea typeface="Verdana"/>
                      <a:cs typeface="Verdana"/>
                    </a:rPr>
                    <a:t>Nirsevimab</a:t>
                  </a:r>
                  <a:endParaRPr lang="en-US" sz="1600" b="1" dirty="0">
                    <a:solidFill>
                      <a:srgbClr val="7A00E6"/>
                    </a:solidFill>
                    <a:latin typeface="Verdana"/>
                    <a:ea typeface="Verdana"/>
                    <a:cs typeface="Arial"/>
                  </a:endParaRPr>
                </a:p>
              </p:txBody>
            </p:sp>
          </p:grpSp>
          <p:grpSp>
            <p:nvGrpSpPr>
              <p:cNvPr id="194" name="Group 3">
                <a:extLst>
                  <a:ext uri="{FF2B5EF4-FFF2-40B4-BE49-F238E27FC236}">
                    <a16:creationId xmlns:a16="http://schemas.microsoft.com/office/drawing/2014/main" id="{288FFFA1-BC22-41F6-88C3-89E5633A8310}"/>
                  </a:ext>
                </a:extLst>
              </p:cNvPr>
              <p:cNvGrpSpPr/>
              <p:nvPr/>
            </p:nvGrpSpPr>
            <p:grpSpPr>
              <a:xfrm>
                <a:off x="1309648" y="2713144"/>
                <a:ext cx="979350" cy="1693765"/>
                <a:chOff x="2959093" y="2726518"/>
                <a:chExt cx="979350" cy="1693765"/>
              </a:xfrm>
            </p:grpSpPr>
            <p:sp>
              <p:nvSpPr>
                <p:cNvPr id="228" name="Graphic 6">
                  <a:extLst>
                    <a:ext uri="{FF2B5EF4-FFF2-40B4-BE49-F238E27FC236}">
                      <a16:creationId xmlns:a16="http://schemas.microsoft.com/office/drawing/2014/main" id="{37F0D54F-14CF-4074-B6D0-0710F79B30C5}"/>
                    </a:ext>
                  </a:extLst>
                </p:cNvPr>
                <p:cNvSpPr/>
                <p:nvPr/>
              </p:nvSpPr>
              <p:spPr>
                <a:xfrm>
                  <a:off x="2959093" y="3130378"/>
                  <a:ext cx="847440" cy="963007"/>
                </a:xfrm>
                <a:custGeom>
                  <a:avLst/>
                  <a:gdLst>
                    <a:gd name="connsiteX0" fmla="*/ 0 w 400050"/>
                    <a:gd name="connsiteY0" fmla="*/ 0 h 442912"/>
                    <a:gd name="connsiteX1" fmla="*/ 400050 w 400050"/>
                    <a:gd name="connsiteY1" fmla="*/ 0 h 442912"/>
                    <a:gd name="connsiteX2" fmla="*/ 400050 w 400050"/>
                    <a:gd name="connsiteY2" fmla="*/ 442913 h 442912"/>
                    <a:gd name="connsiteX3" fmla="*/ 0 w 400050"/>
                    <a:gd name="connsiteY3" fmla="*/ 442913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0050" h="442912">
                      <a:moveTo>
                        <a:pt x="0" y="0"/>
                      </a:moveTo>
                      <a:lnTo>
                        <a:pt x="400050" y="0"/>
                      </a:lnTo>
                      <a:lnTo>
                        <a:pt x="400050" y="442913"/>
                      </a:lnTo>
                      <a:lnTo>
                        <a:pt x="0" y="44291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2400">
                    <a:solidFill>
                      <a:prstClr val="black"/>
                    </a:solidFill>
                    <a:latin typeface="Verdana"/>
                    <a:ea typeface="Verdana"/>
                    <a:cs typeface="Arial"/>
                  </a:endParaRPr>
                </a:p>
              </p:txBody>
            </p:sp>
            <p:sp>
              <p:nvSpPr>
                <p:cNvPr id="229" name="TextBox 27">
                  <a:extLst>
                    <a:ext uri="{FF2B5EF4-FFF2-40B4-BE49-F238E27FC236}">
                      <a16:creationId xmlns:a16="http://schemas.microsoft.com/office/drawing/2014/main" id="{EF115038-6FAD-43E5-BA3A-F67628D34C45}"/>
                    </a:ext>
                  </a:extLst>
                </p:cNvPr>
                <p:cNvSpPr txBox="1"/>
                <p:nvPr/>
              </p:nvSpPr>
              <p:spPr>
                <a:xfrm>
                  <a:off x="3028910" y="2726518"/>
                  <a:ext cx="824852" cy="3976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60960" anchor="b" anchorCtr="0">
                  <a:spAutoFit/>
                </a:bodyPr>
                <a:lstStyle/>
                <a:p>
                  <a:pPr defTabSz="914354">
                    <a:defRPr/>
                  </a:pPr>
                  <a:r>
                    <a:rPr lang="fr-FR" sz="2000" b="1" dirty="0">
                      <a:solidFill>
                        <a:srgbClr val="3C5451"/>
                      </a:solidFill>
                      <a:latin typeface="Verdana"/>
                      <a:ea typeface="Verdana"/>
                      <a:cs typeface="Verdana"/>
                    </a:rPr>
                    <a:t>4,1 %</a:t>
                  </a:r>
                </a:p>
              </p:txBody>
            </p:sp>
            <p:sp>
              <p:nvSpPr>
                <p:cNvPr id="230" name="TextBox 35">
                  <a:extLst>
                    <a:ext uri="{FF2B5EF4-FFF2-40B4-BE49-F238E27FC236}">
                      <a16:creationId xmlns:a16="http://schemas.microsoft.com/office/drawing/2014/main" id="{65994792-C1B7-4A52-92D1-8A49AF646DC8}"/>
                    </a:ext>
                  </a:extLst>
                </p:cNvPr>
                <p:cNvSpPr txBox="1"/>
                <p:nvPr/>
              </p:nvSpPr>
              <p:spPr>
                <a:xfrm>
                  <a:off x="3087861" y="4155162"/>
                  <a:ext cx="850582" cy="2651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defTabSz="914354">
                    <a:defRPr/>
                  </a:pPr>
                  <a:r>
                    <a:rPr lang="fr-FR" sz="1600" b="1">
                      <a:solidFill>
                        <a:srgbClr val="808080"/>
                      </a:solidFill>
                      <a:latin typeface="Verdana"/>
                      <a:ea typeface="Verdana"/>
                      <a:cs typeface="Verdana"/>
                    </a:rPr>
                    <a:t>Placebo</a:t>
                  </a:r>
                </a:p>
              </p:txBody>
            </p:sp>
          </p:grpSp>
          <p:grpSp>
            <p:nvGrpSpPr>
              <p:cNvPr id="195" name="Group 6">
                <a:extLst>
                  <a:ext uri="{FF2B5EF4-FFF2-40B4-BE49-F238E27FC236}">
                    <a16:creationId xmlns:a16="http://schemas.microsoft.com/office/drawing/2014/main" id="{3D5CFDE6-E1A8-48E5-8D92-FA383164DFF7}"/>
                  </a:ext>
                </a:extLst>
              </p:cNvPr>
              <p:cNvGrpSpPr/>
              <p:nvPr/>
            </p:nvGrpSpPr>
            <p:grpSpPr>
              <a:xfrm>
                <a:off x="-91374" y="1362542"/>
                <a:ext cx="4653729" cy="2829887"/>
                <a:chOff x="-91374" y="1362542"/>
                <a:chExt cx="4653729" cy="2829887"/>
              </a:xfrm>
            </p:grpSpPr>
            <p:sp>
              <p:nvSpPr>
                <p:cNvPr id="196" name="Content Placeholder 30">
                  <a:extLst>
                    <a:ext uri="{FF2B5EF4-FFF2-40B4-BE49-F238E27FC236}">
                      <a16:creationId xmlns:a16="http://schemas.microsoft.com/office/drawing/2014/main" id="{95D1D151-D78D-436A-B09E-9239A7912A1D}"/>
                    </a:ext>
                  </a:extLst>
                </p:cNvPr>
                <p:cNvSpPr txBox="1"/>
                <p:nvPr/>
              </p:nvSpPr>
              <p:spPr>
                <a:xfrm rot="16200000">
                  <a:off x="-1119182" y="2423843"/>
                  <a:ext cx="2683290" cy="62767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0" indent="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None/>
                    <a:defRPr sz="1800" b="1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14300" indent="-11430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600" b="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88925" indent="-174625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Clr>
                      <a:schemeClr val="accent4"/>
                    </a:buClr>
                    <a:buFont typeface="Arial" panose="020B0604020202020204" pitchFamily="34" charset="0"/>
                    <a:buChar char="–"/>
                    <a:defRPr sz="1600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403225" indent="-11430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571500" indent="-168275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Clr>
                      <a:schemeClr val="accent4"/>
                    </a:buClr>
                    <a:buFont typeface="Arial" panose="020B0604020202020204" pitchFamily="34" charset="0"/>
                    <a:buChar char="–"/>
                    <a:defRPr sz="1400" kern="120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66">
                    <a:spcBef>
                      <a:spcPts val="751"/>
                    </a:spcBef>
                    <a:defRPr/>
                  </a:pPr>
                  <a:r>
                    <a:rPr lang="fr-FR" sz="1600" dirty="0">
                      <a:solidFill>
                        <a:srgbClr val="23004C"/>
                      </a:solidFill>
                      <a:latin typeface="Arial" panose="020B0604020202020204" pitchFamily="34" charset="0"/>
                      <a:ea typeface="Verdana"/>
                      <a:cs typeface="Arial" panose="020B0604020202020204" pitchFamily="34" charset="0"/>
                    </a:rPr>
                    <a:t>Hospitalisation liée à l’IVRI à VRS après 150 jours (%)</a:t>
                  </a:r>
                </a:p>
              </p:txBody>
            </p:sp>
            <p:sp>
              <p:nvSpPr>
                <p:cNvPr id="197" name="TextBox 25">
                  <a:extLst>
                    <a:ext uri="{FF2B5EF4-FFF2-40B4-BE49-F238E27FC236}">
                      <a16:creationId xmlns:a16="http://schemas.microsoft.com/office/drawing/2014/main" id="{3390F002-AECA-4223-995B-BB95F9AE5BE3}"/>
                    </a:ext>
                  </a:extLst>
                </p:cNvPr>
                <p:cNvSpPr txBox="1"/>
                <p:nvPr/>
              </p:nvSpPr>
              <p:spPr>
                <a:xfrm>
                  <a:off x="1529321" y="1621548"/>
                  <a:ext cx="3033034" cy="5854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t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fr-FR" sz="2133" b="1" dirty="0">
                      <a:solidFill>
                        <a:srgbClr val="7A00E6"/>
                      </a:solidFill>
                      <a:latin typeface="Verdana"/>
                      <a:ea typeface="Verdana"/>
                      <a:cs typeface="Verdana"/>
                    </a:rPr>
                    <a:t>78,4 % </a:t>
                  </a:r>
                  <a:r>
                    <a:rPr lang="fr-FR" sz="1400" b="1" dirty="0">
                      <a:solidFill>
                        <a:srgbClr val="7A00E6"/>
                      </a:solidFill>
                      <a:latin typeface="Verdana"/>
                      <a:ea typeface="Verdana"/>
                      <a:cs typeface="Verdana"/>
                    </a:rPr>
                    <a:t>réduction relative</a:t>
                  </a:r>
                  <a:r>
                    <a:rPr lang="fr-FR" sz="1400" dirty="0">
                      <a:solidFill>
                        <a:srgbClr val="7A00E6"/>
                      </a:solidFill>
                      <a:latin typeface="Verdana"/>
                      <a:ea typeface="Verdana"/>
                      <a:cs typeface="Verdana"/>
                    </a:rPr>
                    <a:t> </a:t>
                  </a:r>
                  <a:r>
                    <a:rPr lang="fr-FR" sz="1400" dirty="0">
                      <a:solidFill>
                        <a:srgbClr val="23004C"/>
                      </a:solidFill>
                      <a:latin typeface="Verdana"/>
                      <a:ea typeface="Verdana"/>
                      <a:cs typeface="Verdana"/>
                    </a:rPr>
                    <a:t>; </a:t>
                  </a:r>
                </a:p>
                <a:p>
                  <a:pPr algn="ctr" defTabSz="914354">
                    <a:defRPr/>
                  </a:pPr>
                  <a:r>
                    <a:rPr lang="fr-FR" sz="1400" dirty="0">
                      <a:solidFill>
                        <a:srgbClr val="23004C"/>
                      </a:solidFill>
                      <a:latin typeface="Verdana"/>
                      <a:ea typeface="Verdana"/>
                      <a:cs typeface="Verdana"/>
                    </a:rPr>
                    <a:t>IC à 95 % : 51,9-90,3 ; </a:t>
                  </a:r>
                  <a:r>
                    <a:rPr lang="fr-FR" sz="1400" i="1" dirty="0">
                      <a:solidFill>
                        <a:srgbClr val="23004C"/>
                      </a:solidFill>
                      <a:latin typeface="Verdana"/>
                      <a:ea typeface="Verdana"/>
                      <a:cs typeface="Verdana"/>
                    </a:rPr>
                    <a:t>P</a:t>
                  </a:r>
                  <a:r>
                    <a:rPr lang="fr-FR" sz="1400" dirty="0">
                      <a:solidFill>
                        <a:srgbClr val="23004C"/>
                      </a:solidFill>
                      <a:latin typeface="Verdana"/>
                      <a:ea typeface="Verdana"/>
                      <a:cs typeface="Verdana"/>
                    </a:rPr>
                    <a:t> &lt; 0,001</a:t>
                  </a:r>
                  <a:endParaRPr lang="en-US" sz="1400" dirty="0">
                    <a:solidFill>
                      <a:srgbClr val="23004C"/>
                    </a:solidFill>
                    <a:latin typeface="Verdana"/>
                    <a:ea typeface="Verdana"/>
                    <a:cs typeface="Arial"/>
                  </a:endParaRPr>
                </a:p>
              </p:txBody>
            </p:sp>
            <p:grpSp>
              <p:nvGrpSpPr>
                <p:cNvPr id="198" name="Group 203">
                  <a:extLst>
                    <a:ext uri="{FF2B5EF4-FFF2-40B4-BE49-F238E27FC236}">
                      <a16:creationId xmlns:a16="http://schemas.microsoft.com/office/drawing/2014/main" id="{E45BB180-0D3D-4F46-9860-2D99F13B1268}"/>
                    </a:ext>
                  </a:extLst>
                </p:cNvPr>
                <p:cNvGrpSpPr/>
                <p:nvPr/>
              </p:nvGrpSpPr>
              <p:grpSpPr>
                <a:xfrm>
                  <a:off x="586000" y="1362542"/>
                  <a:ext cx="3533174" cy="2829887"/>
                  <a:chOff x="4890736" y="1362542"/>
                  <a:chExt cx="3533174" cy="2829887"/>
                </a:xfrm>
              </p:grpSpPr>
              <p:grpSp>
                <p:nvGrpSpPr>
                  <p:cNvPr id="199" name="Group 204">
                    <a:extLst>
                      <a:ext uri="{FF2B5EF4-FFF2-40B4-BE49-F238E27FC236}">
                        <a16:creationId xmlns:a16="http://schemas.microsoft.com/office/drawing/2014/main" id="{89B3D52E-F2DC-43F1-8AA0-B00D037ED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90736" y="1362542"/>
                    <a:ext cx="308752" cy="2829887"/>
                    <a:chOff x="4941536" y="1362542"/>
                    <a:chExt cx="308752" cy="2829887"/>
                  </a:xfrm>
                </p:grpSpPr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97EFB616-CCE2-425D-BE08-9ED177356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3748922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</a:t>
                      </a:r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F14333C1-301D-4D6E-BAD0-605EFECEB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3526288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2</a:t>
                      </a: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502C31AC-9A1C-4054-A68D-BE2F34524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3303649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3</a:t>
                      </a:r>
                    </a:p>
                  </p:txBody>
                </p:sp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9F7CD936-4D6A-4B5E-A60A-CEE3A7ECD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2858373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5</a:t>
                      </a:r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558232C8-8A1E-40FD-A7D6-55B6209163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2635739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6</a:t>
                      </a:r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5F760123-9E32-4B55-970A-4B8128121B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2413100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7</a:t>
                      </a:r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04A51683-9F06-4312-AF4F-7D1F64DE7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2190466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8</a:t>
                      </a:r>
                    </a:p>
                  </p:txBody>
                </p:sp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1BFBB06E-0822-484A-9AB1-66C1FE879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1967824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9</a:t>
                      </a:r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827B3E86-9450-4E62-892E-66F613539B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4454" y="1745189"/>
                      <a:ext cx="205834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</a:t>
                      </a:r>
                    </a:p>
                  </p:txBody>
                </p:sp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0F7F844A-6075-4A39-B22B-460101539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3081012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4</a:t>
                      </a:r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B921A351-3D68-40B1-92C0-D3A094157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36" y="1362542"/>
                      <a:ext cx="308752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100</a:t>
                      </a:r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6BC2A5F1-41DB-41CD-BE3C-840D9615CC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71" y="3971563"/>
                      <a:ext cx="102917" cy="2208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lIns="0" tIns="0" rIns="0" bIns="0" rtlCol="0" anchor="ctr" anchorCtr="0">
                      <a:spAutoFit/>
                    </a:bodyPr>
                    <a:lstStyle/>
                    <a:p>
                      <a:pPr algn="r" defTabSz="914354">
                        <a:defRPr/>
                      </a:pPr>
                      <a:r>
                        <a:rPr lang="fr-FR" sz="1333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0</a:t>
                      </a:r>
                    </a:p>
                  </p:txBody>
                </p:sp>
              </p:grpSp>
              <p:sp>
                <p:nvSpPr>
                  <p:cNvPr id="200" name="Graphic 105">
                    <a:extLst>
                      <a:ext uri="{FF2B5EF4-FFF2-40B4-BE49-F238E27FC236}">
                        <a16:creationId xmlns:a16="http://schemas.microsoft.com/office/drawing/2014/main" id="{8AFA4557-9269-4514-A00E-096B62AE1ED3}"/>
                      </a:ext>
                    </a:extLst>
                  </p:cNvPr>
                  <p:cNvSpPr/>
                  <p:nvPr/>
                </p:nvSpPr>
                <p:spPr>
                  <a:xfrm>
                    <a:off x="5288015" y="1461655"/>
                    <a:ext cx="3135895" cy="2623742"/>
                  </a:xfrm>
                  <a:custGeom>
                    <a:avLst/>
                    <a:gdLst>
                      <a:gd name="connsiteX0" fmla="*/ 0 w 1591341"/>
                      <a:gd name="connsiteY0" fmla="*/ 0 h 1198340"/>
                      <a:gd name="connsiteX1" fmla="*/ 0 w 1591341"/>
                      <a:gd name="connsiteY1" fmla="*/ 1198340 h 1198340"/>
                      <a:gd name="connsiteX2" fmla="*/ 1591342 w 1591341"/>
                      <a:gd name="connsiteY2" fmla="*/ 1198340 h 1198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91341" h="1198340">
                        <a:moveTo>
                          <a:pt x="0" y="0"/>
                        </a:moveTo>
                        <a:lnTo>
                          <a:pt x="0" y="1198340"/>
                        </a:lnTo>
                        <a:lnTo>
                          <a:pt x="1591342" y="1198340"/>
                        </a:lnTo>
                      </a:path>
                    </a:pathLst>
                  </a:custGeom>
                  <a:noFill/>
                  <a:ln w="12700" cap="sq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14354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Verdana"/>
                      <a:ea typeface="Verdana"/>
                      <a:cs typeface="Arial"/>
                    </a:endParaRPr>
                  </a:p>
                </p:txBody>
              </p:sp>
              <p:grpSp>
                <p:nvGrpSpPr>
                  <p:cNvPr id="201" name="Group 206">
                    <a:extLst>
                      <a:ext uri="{FF2B5EF4-FFF2-40B4-BE49-F238E27FC236}">
                        <a16:creationId xmlns:a16="http://schemas.microsoft.com/office/drawing/2014/main" id="{3CB641F5-D291-47D6-A227-8B9A706C41AE}"/>
                      </a:ext>
                    </a:extLst>
                  </p:cNvPr>
                  <p:cNvGrpSpPr/>
                  <p:nvPr/>
                </p:nvGrpSpPr>
                <p:grpSpPr>
                  <a:xfrm>
                    <a:off x="5209728" y="1461655"/>
                    <a:ext cx="162372" cy="2625552"/>
                    <a:chOff x="5209728" y="1461655"/>
                    <a:chExt cx="162372" cy="2625552"/>
                  </a:xfrm>
                </p:grpSpPr>
                <p:grpSp>
                  <p:nvGrpSpPr>
                    <p:cNvPr id="202" name="Group 207">
                      <a:extLst>
                        <a:ext uri="{FF2B5EF4-FFF2-40B4-BE49-F238E27FC236}">
                          <a16:creationId xmlns:a16="http://schemas.microsoft.com/office/drawing/2014/main" id="{FA598DA1-E323-447C-8A01-A5092346E6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42290" y="1461655"/>
                      <a:ext cx="45720" cy="2625552"/>
                      <a:chOff x="5242290" y="1461655"/>
                      <a:chExt cx="45720" cy="2625552"/>
                    </a:xfrm>
                  </p:grpSpPr>
                  <p:cxnSp>
                    <p:nvCxnSpPr>
                      <p:cNvPr id="204" name="Straight Connector 209">
                        <a:extLst>
                          <a:ext uri="{FF2B5EF4-FFF2-40B4-BE49-F238E27FC236}">
                            <a16:creationId xmlns:a16="http://schemas.microsoft.com/office/drawing/2014/main" id="{C533371D-DB3A-482F-93B9-8D658EB00B65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1438796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05" name="Straight Connector 210">
                        <a:extLst>
                          <a:ext uri="{FF2B5EF4-FFF2-40B4-BE49-F238E27FC236}">
                            <a16:creationId xmlns:a16="http://schemas.microsoft.com/office/drawing/2014/main" id="{1F77EFC6-513E-46EA-A799-FF1A70E27A1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3841902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06" name="Straight Connector 211">
                        <a:extLst>
                          <a:ext uri="{FF2B5EF4-FFF2-40B4-BE49-F238E27FC236}">
                            <a16:creationId xmlns:a16="http://schemas.microsoft.com/office/drawing/2014/main" id="{9E895710-B9CB-4211-8160-21D93A4BCD35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3397012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07" name="Straight Connector 212">
                        <a:extLst>
                          <a:ext uri="{FF2B5EF4-FFF2-40B4-BE49-F238E27FC236}">
                            <a16:creationId xmlns:a16="http://schemas.microsoft.com/office/drawing/2014/main" id="{E3A502A8-F77E-4868-9D61-53822100E07A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2952122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08" name="Straight Connector 213">
                        <a:extLst>
                          <a:ext uri="{FF2B5EF4-FFF2-40B4-BE49-F238E27FC236}">
                            <a16:creationId xmlns:a16="http://schemas.microsoft.com/office/drawing/2014/main" id="{97004B73-1A63-4ECE-B629-11DD6175E34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2507232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09" name="Straight Connector 214">
                        <a:extLst>
                          <a:ext uri="{FF2B5EF4-FFF2-40B4-BE49-F238E27FC236}">
                            <a16:creationId xmlns:a16="http://schemas.microsoft.com/office/drawing/2014/main" id="{7D356343-986E-4538-85E3-7CF6ACF41D96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1839897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0" name="Straight Connector 215">
                        <a:extLst>
                          <a:ext uri="{FF2B5EF4-FFF2-40B4-BE49-F238E27FC236}">
                            <a16:creationId xmlns:a16="http://schemas.microsoft.com/office/drawing/2014/main" id="{C76E5098-3FC5-43ED-B8FA-D0A96673739B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4064348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1" name="Straight Connector 216">
                        <a:extLst>
                          <a:ext uri="{FF2B5EF4-FFF2-40B4-BE49-F238E27FC236}">
                            <a16:creationId xmlns:a16="http://schemas.microsoft.com/office/drawing/2014/main" id="{0D1D4144-DDC0-4B32-984F-2CF5D5BEB7F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3619457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2" name="Straight Connector 217">
                        <a:extLst>
                          <a:ext uri="{FF2B5EF4-FFF2-40B4-BE49-F238E27FC236}">
                            <a16:creationId xmlns:a16="http://schemas.microsoft.com/office/drawing/2014/main" id="{F3A0CF96-5CEF-4090-AA3F-5FB650582921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3174567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3" name="Straight Connector 218">
                        <a:extLst>
                          <a:ext uri="{FF2B5EF4-FFF2-40B4-BE49-F238E27FC236}">
                            <a16:creationId xmlns:a16="http://schemas.microsoft.com/office/drawing/2014/main" id="{AAA1268C-EBA1-4DB1-971F-AA9E8282C1E0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2729677"/>
                        <a:ext cx="0" cy="45718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4" name="Straight Connector 219">
                        <a:extLst>
                          <a:ext uri="{FF2B5EF4-FFF2-40B4-BE49-F238E27FC236}">
                            <a16:creationId xmlns:a16="http://schemas.microsoft.com/office/drawing/2014/main" id="{6B14B0D0-FF7D-405C-AF40-C98D31E8FD63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0" y="2284786"/>
                        <a:ext cx="0" cy="45719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  <p:cxnSp>
                    <p:nvCxnSpPr>
                      <p:cNvPr id="215" name="Straight Connector 220">
                        <a:extLst>
                          <a:ext uri="{FF2B5EF4-FFF2-40B4-BE49-F238E27FC236}">
                            <a16:creationId xmlns:a16="http://schemas.microsoft.com/office/drawing/2014/main" id="{0449EBF2-5C27-4E27-B38E-569E15729B44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5265151" y="2062341"/>
                        <a:ext cx="0" cy="45719"/>
                      </a:xfrm>
                      <a:prstGeom prst="line">
                        <a:avLst/>
                      </a:prstGeom>
                      <a:ln w="12700" cap="flat">
                        <a:solidFill>
                          <a:schemeClr val="tx1"/>
                        </a:solidFill>
                        <a:prstDash val="solid"/>
                        <a:miter/>
                      </a:ln>
                    </p:spPr>
                  </p:cxnSp>
                </p:grpSp>
                <p:pic>
                  <p:nvPicPr>
                    <p:cNvPr id="203" name="Graphic 208">
                      <a:extLst>
                        <a:ext uri="{FF2B5EF4-FFF2-40B4-BE49-F238E27FC236}">
                          <a16:creationId xmlns:a16="http://schemas.microsoft.com/office/drawing/2014/main" id="{5999B172-1653-4811-8BE1-DAD7CAD5CD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96DAC541-7B7A-43D3-8B79-37D633B846F1}">
                          <asvg:svgBlip xmlns=""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 flipH="1">
                      <a:off x="5236159" y="1554719"/>
                      <a:ext cx="109510" cy="162372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cxnSp>
          <p:nvCxnSpPr>
            <p:cNvPr id="192" name="Connector: Elbow 5">
              <a:extLst>
                <a:ext uri="{FF2B5EF4-FFF2-40B4-BE49-F238E27FC236}">
                  <a16:creationId xmlns:a16="http://schemas.microsoft.com/office/drawing/2014/main" id="{E3E2ED19-B4A5-4F83-83F3-62E0027BC464}"/>
                </a:ext>
              </a:extLst>
            </p:cNvPr>
            <p:cNvCxnSpPr>
              <a:stCxn id="246" idx="0"/>
              <a:endCxn id="249" idx="0"/>
            </p:cNvCxnSpPr>
            <p:nvPr/>
          </p:nvCxnSpPr>
          <p:spPr>
            <a:xfrm rot="10800000" flipH="1" flipV="1">
              <a:off x="-4747667" y="1828180"/>
              <a:ext cx="69762" cy="1427938"/>
            </a:xfrm>
            <a:prstGeom prst="bentConnector3">
              <a:avLst>
                <a:gd name="adj1" fmla="val -260764"/>
              </a:avLst>
            </a:prstGeom>
            <a:ln w="28575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15">
            <a:extLst>
              <a:ext uri="{FF2B5EF4-FFF2-40B4-BE49-F238E27FC236}">
                <a16:creationId xmlns:a16="http://schemas.microsoft.com/office/drawing/2014/main" id="{6FA36B59-2A88-4080-A6B3-D7DE66CA7296}"/>
              </a:ext>
            </a:extLst>
          </p:cNvPr>
          <p:cNvGrpSpPr/>
          <p:nvPr/>
        </p:nvGrpSpPr>
        <p:grpSpPr>
          <a:xfrm>
            <a:off x="611847" y="3131056"/>
            <a:ext cx="4861270" cy="3063796"/>
            <a:chOff x="4022983" y="362399"/>
            <a:chExt cx="5150293" cy="4121506"/>
          </a:xfrm>
        </p:grpSpPr>
        <p:grpSp>
          <p:nvGrpSpPr>
            <p:cNvPr id="235" name="Group 10">
              <a:extLst>
                <a:ext uri="{FF2B5EF4-FFF2-40B4-BE49-F238E27FC236}">
                  <a16:creationId xmlns:a16="http://schemas.microsoft.com/office/drawing/2014/main" id="{6570BA17-DE58-4E37-B9F4-B8133B8E5438}"/>
                </a:ext>
              </a:extLst>
            </p:cNvPr>
            <p:cNvGrpSpPr/>
            <p:nvPr/>
          </p:nvGrpSpPr>
          <p:grpSpPr>
            <a:xfrm>
              <a:off x="5872848" y="1563966"/>
              <a:ext cx="1083216" cy="2918068"/>
              <a:chOff x="7246580" y="1568322"/>
              <a:chExt cx="1083216" cy="2918068"/>
            </a:xfrm>
          </p:grpSpPr>
          <p:sp>
            <p:nvSpPr>
              <p:cNvPr id="274" name="TextBox 33">
                <a:extLst>
                  <a:ext uri="{FF2B5EF4-FFF2-40B4-BE49-F238E27FC236}">
                    <a16:creationId xmlns:a16="http://schemas.microsoft.com/office/drawing/2014/main" id="{17CBBD96-A3A8-418A-A6AA-D334D57E4660}"/>
                  </a:ext>
                </a:extLst>
              </p:cNvPr>
              <p:cNvSpPr txBox="1"/>
              <p:nvPr/>
            </p:nvSpPr>
            <p:spPr>
              <a:xfrm>
                <a:off x="7266597" y="1568322"/>
                <a:ext cx="925579" cy="496836"/>
              </a:xfrm>
              <a:prstGeom prst="rect">
                <a:avLst/>
              </a:prstGeom>
              <a:noFill/>
            </p:spPr>
            <p:txBody>
              <a:bodyPr wrap="none" lIns="0" tIns="0" rIns="0" bIns="60960" anchor="b" anchorCtr="0">
                <a:spAutoFit/>
              </a:bodyPr>
              <a:lstStyle/>
              <a:p>
                <a:pPr defTabSz="914354">
                  <a:defRPr/>
                </a:pPr>
                <a:r>
                  <a:rPr lang="fr-FR" sz="2000" b="1" dirty="0">
                    <a:solidFill>
                      <a:srgbClr val="3C5451"/>
                    </a:solidFill>
                    <a:latin typeface="Verdana"/>
                    <a:ea typeface="Verdana"/>
                    <a:cs typeface="Verdana"/>
                  </a:rPr>
                  <a:t>9,5 %</a:t>
                </a:r>
              </a:p>
            </p:txBody>
          </p:sp>
          <p:sp>
            <p:nvSpPr>
              <p:cNvPr id="275" name="TextBox 41">
                <a:extLst>
                  <a:ext uri="{FF2B5EF4-FFF2-40B4-BE49-F238E27FC236}">
                    <a16:creationId xmlns:a16="http://schemas.microsoft.com/office/drawing/2014/main" id="{C3BCD3C0-674C-46FB-9F85-B15B51CDCF99}"/>
                  </a:ext>
                </a:extLst>
              </p:cNvPr>
              <p:cNvSpPr txBox="1"/>
              <p:nvPr/>
            </p:nvSpPr>
            <p:spPr>
              <a:xfrm>
                <a:off x="7375346" y="4155167"/>
                <a:ext cx="954450" cy="33122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914354">
                  <a:defRPr/>
                </a:pPr>
                <a:r>
                  <a:rPr lang="fr-FR" sz="1600" b="1">
                    <a:solidFill>
                      <a:srgbClr val="808080"/>
                    </a:solidFill>
                    <a:latin typeface="Verdana"/>
                    <a:ea typeface="Verdana"/>
                    <a:cs typeface="Verdana"/>
                  </a:rPr>
                  <a:t>Placebo</a:t>
                </a:r>
              </a:p>
            </p:txBody>
          </p:sp>
          <p:sp>
            <p:nvSpPr>
              <p:cNvPr id="276" name="Graphic 6">
                <a:extLst>
                  <a:ext uri="{FF2B5EF4-FFF2-40B4-BE49-F238E27FC236}">
                    <a16:creationId xmlns:a16="http://schemas.microsoft.com/office/drawing/2014/main" id="{90F25185-1FE4-4F83-8A61-5B84E4C96E32}"/>
                  </a:ext>
                </a:extLst>
              </p:cNvPr>
              <p:cNvSpPr/>
              <p:nvPr/>
            </p:nvSpPr>
            <p:spPr>
              <a:xfrm>
                <a:off x="7246580" y="2057404"/>
                <a:ext cx="847440" cy="2029803"/>
              </a:xfrm>
              <a:custGeom>
                <a:avLst/>
                <a:gdLst>
                  <a:gd name="connsiteX0" fmla="*/ 0 w 400050"/>
                  <a:gd name="connsiteY0" fmla="*/ 0 h 962025"/>
                  <a:gd name="connsiteX1" fmla="*/ 400050 w 400050"/>
                  <a:gd name="connsiteY1" fmla="*/ 0 h 962025"/>
                  <a:gd name="connsiteX2" fmla="*/ 400050 w 400050"/>
                  <a:gd name="connsiteY2" fmla="*/ 962025 h 962025"/>
                  <a:gd name="connsiteX3" fmla="*/ 0 w 400050"/>
                  <a:gd name="connsiteY3" fmla="*/ 962025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962025">
                    <a:moveTo>
                      <a:pt x="0" y="0"/>
                    </a:moveTo>
                    <a:lnTo>
                      <a:pt x="400050" y="0"/>
                    </a:lnTo>
                    <a:lnTo>
                      <a:pt x="400050" y="962025"/>
                    </a:lnTo>
                    <a:lnTo>
                      <a:pt x="0" y="96202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srgbClr val="23004C"/>
                  </a:solidFill>
                  <a:latin typeface="Verdana"/>
                  <a:ea typeface="Verdana"/>
                  <a:cs typeface="Arial"/>
                </a:endParaRPr>
              </a:p>
            </p:txBody>
          </p:sp>
        </p:grpSp>
        <p:grpSp>
          <p:nvGrpSpPr>
            <p:cNvPr id="236" name="Group 9">
              <a:extLst>
                <a:ext uri="{FF2B5EF4-FFF2-40B4-BE49-F238E27FC236}">
                  <a16:creationId xmlns:a16="http://schemas.microsoft.com/office/drawing/2014/main" id="{CA654D6A-2107-4174-9634-B439D3ABCC89}"/>
                </a:ext>
              </a:extLst>
            </p:cNvPr>
            <p:cNvGrpSpPr/>
            <p:nvPr/>
          </p:nvGrpSpPr>
          <p:grpSpPr>
            <a:xfrm>
              <a:off x="7118814" y="3012620"/>
              <a:ext cx="1528958" cy="1471285"/>
              <a:chOff x="5514353" y="3015104"/>
              <a:chExt cx="1528958" cy="1471285"/>
            </a:xfrm>
          </p:grpSpPr>
          <p:sp>
            <p:nvSpPr>
              <p:cNvPr id="271" name="TextBox 32">
                <a:extLst>
                  <a:ext uri="{FF2B5EF4-FFF2-40B4-BE49-F238E27FC236}">
                    <a16:creationId xmlns:a16="http://schemas.microsoft.com/office/drawing/2014/main" id="{A49E6064-7375-42FF-9735-FFBDF6ADAF45}"/>
                  </a:ext>
                </a:extLst>
              </p:cNvPr>
              <p:cNvSpPr txBox="1"/>
              <p:nvPr/>
            </p:nvSpPr>
            <p:spPr>
              <a:xfrm>
                <a:off x="5514353" y="3015104"/>
                <a:ext cx="1124671" cy="496836"/>
              </a:xfrm>
              <a:prstGeom prst="rect">
                <a:avLst/>
              </a:prstGeom>
              <a:noFill/>
            </p:spPr>
            <p:txBody>
              <a:bodyPr wrap="square" lIns="0" tIns="0" rIns="0" bIns="60960" anchor="b" anchorCtr="0">
                <a:spAutoFit/>
              </a:bodyPr>
              <a:lstStyle/>
              <a:p>
                <a:pPr algn="ctr" defTabSz="914354">
                  <a:defRPr/>
                </a:pPr>
                <a:r>
                  <a:rPr lang="fr-FR" sz="2000" b="1" dirty="0">
                    <a:solidFill>
                      <a:srgbClr val="7A00E6"/>
                    </a:solidFill>
                    <a:latin typeface="Verdana"/>
                    <a:ea typeface="Verdana"/>
                    <a:cs typeface="Verdana"/>
                  </a:rPr>
                  <a:t>2,6 %</a:t>
                </a:r>
              </a:p>
            </p:txBody>
          </p:sp>
          <p:sp>
            <p:nvSpPr>
              <p:cNvPr id="272" name="TextBox 40">
                <a:extLst>
                  <a:ext uri="{FF2B5EF4-FFF2-40B4-BE49-F238E27FC236}">
                    <a16:creationId xmlns:a16="http://schemas.microsoft.com/office/drawing/2014/main" id="{1C6415CA-4A53-4BB2-AFB0-F3539B90A62D}"/>
                  </a:ext>
                </a:extLst>
              </p:cNvPr>
              <p:cNvSpPr txBox="1"/>
              <p:nvPr/>
            </p:nvSpPr>
            <p:spPr>
              <a:xfrm>
                <a:off x="5659189" y="4155165"/>
                <a:ext cx="1384122" cy="33122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914354">
                  <a:defRPr/>
                </a:pPr>
                <a:r>
                  <a:rPr lang="fr-FR" sz="1600" b="1" dirty="0" err="1">
                    <a:solidFill>
                      <a:srgbClr val="7A00E6"/>
                    </a:solidFill>
                    <a:latin typeface="Verdana"/>
                    <a:ea typeface="Verdana"/>
                    <a:cs typeface="Verdana"/>
                  </a:rPr>
                  <a:t>Nirsevimab</a:t>
                </a:r>
                <a:endParaRPr lang="en-US" sz="1600" b="1" dirty="0">
                  <a:solidFill>
                    <a:srgbClr val="7A00E6"/>
                  </a:solidFill>
                  <a:latin typeface="Verdana"/>
                  <a:ea typeface="Verdana"/>
                  <a:cs typeface="Arial"/>
                </a:endParaRPr>
              </a:p>
            </p:txBody>
          </p:sp>
          <p:sp>
            <p:nvSpPr>
              <p:cNvPr id="273" name="Graphic 6">
                <a:extLst>
                  <a:ext uri="{FF2B5EF4-FFF2-40B4-BE49-F238E27FC236}">
                    <a16:creationId xmlns:a16="http://schemas.microsoft.com/office/drawing/2014/main" id="{D5402649-9763-4D84-99A0-00714C9F3EC6}"/>
                  </a:ext>
                </a:extLst>
              </p:cNvPr>
              <p:cNvSpPr/>
              <p:nvPr/>
            </p:nvSpPr>
            <p:spPr>
              <a:xfrm>
                <a:off x="5649044" y="3491346"/>
                <a:ext cx="847440" cy="599680"/>
              </a:xfrm>
              <a:custGeom>
                <a:avLst/>
                <a:gdLst>
                  <a:gd name="connsiteX0" fmla="*/ 0 w 400050"/>
                  <a:gd name="connsiteY0" fmla="*/ 0 h 266700"/>
                  <a:gd name="connsiteX1" fmla="*/ 400050 w 400050"/>
                  <a:gd name="connsiteY1" fmla="*/ 0 h 266700"/>
                  <a:gd name="connsiteX2" fmla="*/ 400050 w 400050"/>
                  <a:gd name="connsiteY2" fmla="*/ 266700 h 266700"/>
                  <a:gd name="connsiteX3" fmla="*/ 0 w 40005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266700">
                    <a:moveTo>
                      <a:pt x="0" y="0"/>
                    </a:moveTo>
                    <a:lnTo>
                      <a:pt x="400050" y="0"/>
                    </a:lnTo>
                    <a:lnTo>
                      <a:pt x="40005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7A00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54">
                  <a:defRPr/>
                </a:pPr>
                <a:endParaRPr lang="en-US" sz="2400">
                  <a:solidFill>
                    <a:srgbClr val="23004C"/>
                  </a:solidFill>
                  <a:latin typeface="Verdana"/>
                  <a:ea typeface="Verdana"/>
                  <a:cs typeface="Arial"/>
                </a:endParaRPr>
              </a:p>
            </p:txBody>
          </p:sp>
        </p:grpSp>
        <p:grpSp>
          <p:nvGrpSpPr>
            <p:cNvPr id="237" name="Group 14">
              <a:extLst>
                <a:ext uri="{FF2B5EF4-FFF2-40B4-BE49-F238E27FC236}">
                  <a16:creationId xmlns:a16="http://schemas.microsoft.com/office/drawing/2014/main" id="{485B85D2-4A7D-4D08-94B6-3E628B98EAC6}"/>
                </a:ext>
              </a:extLst>
            </p:cNvPr>
            <p:cNvGrpSpPr/>
            <p:nvPr/>
          </p:nvGrpSpPr>
          <p:grpSpPr>
            <a:xfrm>
              <a:off x="4022983" y="362399"/>
              <a:ext cx="5150293" cy="3857564"/>
              <a:chOff x="4022983" y="362399"/>
              <a:chExt cx="5150293" cy="3857564"/>
            </a:xfrm>
          </p:grpSpPr>
          <p:sp>
            <p:nvSpPr>
              <p:cNvPr id="239" name="TextBox 31">
                <a:extLst>
                  <a:ext uri="{FF2B5EF4-FFF2-40B4-BE49-F238E27FC236}">
                    <a16:creationId xmlns:a16="http://schemas.microsoft.com/office/drawing/2014/main" id="{5F1A7311-9905-473C-B504-86C321090D97}"/>
                  </a:ext>
                </a:extLst>
              </p:cNvPr>
              <p:cNvSpPr txBox="1"/>
              <p:nvPr/>
            </p:nvSpPr>
            <p:spPr>
              <a:xfrm>
                <a:off x="4929203" y="362399"/>
                <a:ext cx="4244073" cy="703850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spAutoFit/>
              </a:bodyPr>
              <a:lstStyle/>
              <a:p>
                <a:pPr algn="ctr" defTabSz="914354">
                  <a:defRPr/>
                </a:pPr>
                <a:r>
                  <a:rPr lang="fr-FR" sz="2000" b="1" dirty="0">
                    <a:solidFill>
                      <a:srgbClr val="7A00E6"/>
                    </a:solidFill>
                    <a:latin typeface="Verdana"/>
                    <a:ea typeface="Verdana"/>
                    <a:cs typeface="Verdana"/>
                  </a:rPr>
                  <a:t>70,1 %</a:t>
                </a:r>
                <a:r>
                  <a:rPr lang="fr-FR" sz="2000" dirty="0">
                    <a:solidFill>
                      <a:srgbClr val="7A00E6"/>
                    </a:solidFill>
                    <a:latin typeface="Verdana"/>
                    <a:ea typeface="Verdana"/>
                    <a:cs typeface="Verdana"/>
                  </a:rPr>
                  <a:t> </a:t>
                </a:r>
                <a:r>
                  <a:rPr lang="fr-FR" sz="2000" b="1" dirty="0">
                    <a:solidFill>
                      <a:srgbClr val="7A00E6"/>
                    </a:solidFill>
                    <a:latin typeface="Verdana"/>
                    <a:ea typeface="Verdana"/>
                    <a:cs typeface="Verdana"/>
                  </a:rPr>
                  <a:t>réduction relative</a:t>
                </a:r>
                <a:r>
                  <a:rPr lang="fr-FR" sz="2000" dirty="0">
                    <a:solidFill>
                      <a:srgbClr val="23004C"/>
                    </a:solidFill>
                    <a:latin typeface="Verdana"/>
                    <a:ea typeface="Verdana"/>
                    <a:cs typeface="Verdana"/>
                  </a:rPr>
                  <a:t> ; </a:t>
                </a:r>
              </a:p>
              <a:p>
                <a:pPr algn="ctr" defTabSz="914354">
                  <a:defRPr/>
                </a:pPr>
                <a:r>
                  <a:rPr lang="fr-FR" sz="1400" dirty="0">
                    <a:solidFill>
                      <a:srgbClr val="23004C"/>
                    </a:solidFill>
                    <a:latin typeface="Verdana"/>
                    <a:ea typeface="Verdana"/>
                    <a:cs typeface="Verdana"/>
                  </a:rPr>
                  <a:t>IC à 95 % : 52,3-81,2 ; </a:t>
                </a:r>
                <a:r>
                  <a:rPr lang="fr-FR" sz="1400" i="1" dirty="0">
                    <a:solidFill>
                      <a:srgbClr val="23004C"/>
                    </a:solidFill>
                    <a:latin typeface="Verdana"/>
                    <a:ea typeface="Verdana"/>
                    <a:cs typeface="Verdana"/>
                  </a:rPr>
                  <a:t>P</a:t>
                </a:r>
                <a:r>
                  <a:rPr lang="fr-FR" sz="1400" dirty="0">
                    <a:solidFill>
                      <a:srgbClr val="23004C"/>
                    </a:solidFill>
                    <a:latin typeface="Verdana"/>
                    <a:ea typeface="Verdana"/>
                    <a:cs typeface="Verdana"/>
                  </a:rPr>
                  <a:t> &lt; 0,001</a:t>
                </a:r>
              </a:p>
            </p:txBody>
          </p:sp>
          <p:sp>
            <p:nvSpPr>
              <p:cNvPr id="240" name="Content Placeholder 30">
                <a:extLst>
                  <a:ext uri="{FF2B5EF4-FFF2-40B4-BE49-F238E27FC236}">
                    <a16:creationId xmlns:a16="http://schemas.microsoft.com/office/drawing/2014/main" id="{6F1CFC84-446C-4F5E-8CFC-348612FAF257}"/>
                  </a:ext>
                </a:extLst>
              </p:cNvPr>
              <p:cNvSpPr txBox="1"/>
              <p:nvPr/>
            </p:nvSpPr>
            <p:spPr>
              <a:xfrm rot="16200000">
                <a:off x="2547304" y="1982388"/>
                <a:ext cx="3655679" cy="70432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114300" indent="-1143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b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88925" indent="-174625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–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403225" indent="-1143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571500" indent="-168275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66">
                  <a:spcBef>
                    <a:spcPts val="751"/>
                  </a:spcBef>
                  <a:defRPr/>
                </a:pPr>
                <a:r>
                  <a:rPr lang="fr-FR" sz="1600" dirty="0">
                    <a:solidFill>
                      <a:srgbClr val="23004C"/>
                    </a:solidFill>
                    <a:latin typeface="Arial" panose="020B0604020202020204" pitchFamily="34" charset="0"/>
                    <a:ea typeface="Verdana"/>
                    <a:cs typeface="Arial" panose="020B0604020202020204" pitchFamily="34" charset="0"/>
                  </a:rPr>
                  <a:t>IVRI à VRS nécessitant une prise en charge médicale après 150 jours (%)</a:t>
                </a:r>
              </a:p>
            </p:txBody>
          </p:sp>
          <p:grpSp>
            <p:nvGrpSpPr>
              <p:cNvPr id="241" name="Group 202">
                <a:extLst>
                  <a:ext uri="{FF2B5EF4-FFF2-40B4-BE49-F238E27FC236}">
                    <a16:creationId xmlns:a16="http://schemas.microsoft.com/office/drawing/2014/main" id="{1A97ACE5-6C8C-4197-B629-54706C625C2C}"/>
                  </a:ext>
                </a:extLst>
              </p:cNvPr>
              <p:cNvGrpSpPr/>
              <p:nvPr/>
            </p:nvGrpSpPr>
            <p:grpSpPr>
              <a:xfrm>
                <a:off x="4853033" y="1335008"/>
                <a:ext cx="3570877" cy="2884955"/>
                <a:chOff x="4853033" y="1335008"/>
                <a:chExt cx="3570877" cy="2884955"/>
              </a:xfrm>
            </p:grpSpPr>
            <p:grpSp>
              <p:nvGrpSpPr>
                <p:cNvPr id="242" name="Group 68">
                  <a:extLst>
                    <a:ext uri="{FF2B5EF4-FFF2-40B4-BE49-F238E27FC236}">
                      <a16:creationId xmlns:a16="http://schemas.microsoft.com/office/drawing/2014/main" id="{C6582F0F-62CF-4611-8693-B66802A0F1D9}"/>
                    </a:ext>
                  </a:extLst>
                </p:cNvPr>
                <p:cNvGrpSpPr/>
                <p:nvPr/>
              </p:nvGrpSpPr>
              <p:grpSpPr>
                <a:xfrm>
                  <a:off x="4853033" y="1335008"/>
                  <a:ext cx="346455" cy="2884955"/>
                  <a:chOff x="4903833" y="1335008"/>
                  <a:chExt cx="346455" cy="2884955"/>
                </a:xfrm>
              </p:grpSpPr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40DB2C12-3930-486C-91BE-7B51CD4C805D}"/>
                      </a:ext>
                    </a:extLst>
                  </p:cNvPr>
                  <p:cNvSpPr/>
                  <p:nvPr/>
                </p:nvSpPr>
                <p:spPr>
                  <a:xfrm>
                    <a:off x="5134803" y="3721389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1</a:t>
                    </a:r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BAA60C10-ED7A-449E-AA8C-A6CD9FB87C46}"/>
                      </a:ext>
                    </a:extLst>
                  </p:cNvPr>
                  <p:cNvSpPr/>
                  <p:nvPr/>
                </p:nvSpPr>
                <p:spPr>
                  <a:xfrm>
                    <a:off x="5134803" y="3498752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2</a:t>
                    </a: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593C030D-D05A-4BA8-AE68-F5E00E4620DC}"/>
                      </a:ext>
                    </a:extLst>
                  </p:cNvPr>
                  <p:cNvSpPr/>
                  <p:nvPr/>
                </p:nvSpPr>
                <p:spPr>
                  <a:xfrm>
                    <a:off x="5134803" y="3276114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3</a:t>
                    </a:r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5AFF1710-723B-46A6-AA23-9D9223BD9070}"/>
                      </a:ext>
                    </a:extLst>
                  </p:cNvPr>
                  <p:cNvSpPr/>
                  <p:nvPr/>
                </p:nvSpPr>
                <p:spPr>
                  <a:xfrm>
                    <a:off x="5134803" y="2830842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5</a:t>
                    </a:r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46638547-52C1-4AC5-9DF2-C36919BAAF16}"/>
                      </a:ext>
                    </a:extLst>
                  </p:cNvPr>
                  <p:cNvSpPr/>
                  <p:nvPr/>
                </p:nvSpPr>
                <p:spPr>
                  <a:xfrm>
                    <a:off x="5134803" y="2608204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6</a:t>
                    </a:r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83785B83-08B8-4394-B2C6-2AD3BEEA5859}"/>
                      </a:ext>
                    </a:extLst>
                  </p:cNvPr>
                  <p:cNvSpPr/>
                  <p:nvPr/>
                </p:nvSpPr>
                <p:spPr>
                  <a:xfrm>
                    <a:off x="5134803" y="2385567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7</a:t>
                    </a:r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B473EC24-EB30-4291-A6BC-D55C307DF207}"/>
                      </a:ext>
                    </a:extLst>
                  </p:cNvPr>
                  <p:cNvSpPr/>
                  <p:nvPr/>
                </p:nvSpPr>
                <p:spPr>
                  <a:xfrm>
                    <a:off x="5134803" y="2162928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 dirty="0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8</a:t>
                    </a:r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69F23726-DFAA-4311-953C-7F931EE0FD28}"/>
                      </a:ext>
                    </a:extLst>
                  </p:cNvPr>
                  <p:cNvSpPr/>
                  <p:nvPr/>
                </p:nvSpPr>
                <p:spPr>
                  <a:xfrm>
                    <a:off x="5134803" y="1940294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9</a:t>
                    </a:r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61EB7640-DABF-42EC-A049-4B4E6EC90BCD}"/>
                      </a:ext>
                    </a:extLst>
                  </p:cNvPr>
                  <p:cNvSpPr/>
                  <p:nvPr/>
                </p:nvSpPr>
                <p:spPr>
                  <a:xfrm>
                    <a:off x="5019319" y="1717656"/>
                    <a:ext cx="230969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10</a:t>
                    </a:r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EFB31324-E8FD-4DA0-98B4-CD73CBD00DE1}"/>
                      </a:ext>
                    </a:extLst>
                  </p:cNvPr>
                  <p:cNvSpPr/>
                  <p:nvPr/>
                </p:nvSpPr>
                <p:spPr>
                  <a:xfrm>
                    <a:off x="5134803" y="3053480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4</a:t>
                    </a:r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45EFD184-E3B4-4153-B91E-00EEBA7972D7}"/>
                      </a:ext>
                    </a:extLst>
                  </p:cNvPr>
                  <p:cNvSpPr/>
                  <p:nvPr/>
                </p:nvSpPr>
                <p:spPr>
                  <a:xfrm>
                    <a:off x="4903833" y="1335008"/>
                    <a:ext cx="34645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100</a:t>
                    </a:r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B04D01D4-16E7-423D-8F40-4ADC93A560E9}"/>
                      </a:ext>
                    </a:extLst>
                  </p:cNvPr>
                  <p:cNvSpPr/>
                  <p:nvPr/>
                </p:nvSpPr>
                <p:spPr>
                  <a:xfrm>
                    <a:off x="5134803" y="3944028"/>
                    <a:ext cx="115485" cy="27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 algn="r" defTabSz="914354">
                      <a:defRPr/>
                    </a:pPr>
                    <a:r>
                      <a:rPr lang="fr-FR" sz="1333">
                        <a:solidFill>
                          <a:srgbClr val="23004C"/>
                        </a:solidFill>
                        <a:latin typeface="Verdana"/>
                        <a:ea typeface="Verdana"/>
                        <a:cs typeface="Verdana"/>
                      </a:rPr>
                      <a:t>0</a:t>
                    </a:r>
                  </a:p>
                </p:txBody>
              </p:sp>
            </p:grpSp>
            <p:sp>
              <p:nvSpPr>
                <p:cNvPr id="243" name="Graphic 105">
                  <a:extLst>
                    <a:ext uri="{FF2B5EF4-FFF2-40B4-BE49-F238E27FC236}">
                      <a16:creationId xmlns:a16="http://schemas.microsoft.com/office/drawing/2014/main" id="{538947DF-147B-4897-8D7E-4AA1EF85E930}"/>
                    </a:ext>
                  </a:extLst>
                </p:cNvPr>
                <p:cNvSpPr/>
                <p:nvPr/>
              </p:nvSpPr>
              <p:spPr>
                <a:xfrm>
                  <a:off x="5288015" y="1461655"/>
                  <a:ext cx="3135895" cy="2623742"/>
                </a:xfrm>
                <a:custGeom>
                  <a:avLst/>
                  <a:gdLst>
                    <a:gd name="connsiteX0" fmla="*/ 0 w 1591341"/>
                    <a:gd name="connsiteY0" fmla="*/ 0 h 1198340"/>
                    <a:gd name="connsiteX1" fmla="*/ 0 w 1591341"/>
                    <a:gd name="connsiteY1" fmla="*/ 1198340 h 1198340"/>
                    <a:gd name="connsiteX2" fmla="*/ 1591342 w 1591341"/>
                    <a:gd name="connsiteY2" fmla="*/ 1198340 h 1198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91341" h="1198340">
                      <a:moveTo>
                        <a:pt x="0" y="0"/>
                      </a:moveTo>
                      <a:lnTo>
                        <a:pt x="0" y="1198340"/>
                      </a:lnTo>
                      <a:lnTo>
                        <a:pt x="1591342" y="1198340"/>
                      </a:lnTo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54">
                    <a:defRPr/>
                  </a:pPr>
                  <a:endParaRPr lang="en-US" sz="2400">
                    <a:solidFill>
                      <a:srgbClr val="23004C"/>
                    </a:solidFill>
                    <a:latin typeface="Verdana"/>
                    <a:ea typeface="Verdana"/>
                    <a:cs typeface="Arial"/>
                  </a:endParaRPr>
                </a:p>
              </p:txBody>
            </p:sp>
            <p:grpSp>
              <p:nvGrpSpPr>
                <p:cNvPr id="244" name="Group 201">
                  <a:extLst>
                    <a:ext uri="{FF2B5EF4-FFF2-40B4-BE49-F238E27FC236}">
                      <a16:creationId xmlns:a16="http://schemas.microsoft.com/office/drawing/2014/main" id="{A1A19408-456A-4E0D-BCBD-0BA2B226890A}"/>
                    </a:ext>
                  </a:extLst>
                </p:cNvPr>
                <p:cNvGrpSpPr/>
                <p:nvPr/>
              </p:nvGrpSpPr>
              <p:grpSpPr>
                <a:xfrm>
                  <a:off x="5209728" y="1461655"/>
                  <a:ext cx="162372" cy="2625552"/>
                  <a:chOff x="5209728" y="1461655"/>
                  <a:chExt cx="162372" cy="2625552"/>
                </a:xfrm>
              </p:grpSpPr>
              <p:grpSp>
                <p:nvGrpSpPr>
                  <p:cNvPr id="245" name="Group 200">
                    <a:extLst>
                      <a:ext uri="{FF2B5EF4-FFF2-40B4-BE49-F238E27FC236}">
                        <a16:creationId xmlns:a16="http://schemas.microsoft.com/office/drawing/2014/main" id="{75EF5348-E025-44E1-95DA-71B91F15F9B1}"/>
                      </a:ext>
                    </a:extLst>
                  </p:cNvPr>
                  <p:cNvGrpSpPr/>
                  <p:nvPr/>
                </p:nvGrpSpPr>
                <p:grpSpPr>
                  <a:xfrm>
                    <a:off x="5242290" y="1461655"/>
                    <a:ext cx="45720" cy="2625552"/>
                    <a:chOff x="5242290" y="1461655"/>
                    <a:chExt cx="45720" cy="2625552"/>
                  </a:xfrm>
                </p:grpSpPr>
                <p:cxnSp>
                  <p:nvCxnSpPr>
                    <p:cNvPr id="247" name="Straight Connector 90">
                      <a:extLst>
                        <a:ext uri="{FF2B5EF4-FFF2-40B4-BE49-F238E27FC236}">
                          <a16:creationId xmlns:a16="http://schemas.microsoft.com/office/drawing/2014/main" id="{29C3B7E2-7CAD-47D2-B765-2E082842B91A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1438796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48" name="Straight Connector 91">
                      <a:extLst>
                        <a:ext uri="{FF2B5EF4-FFF2-40B4-BE49-F238E27FC236}">
                          <a16:creationId xmlns:a16="http://schemas.microsoft.com/office/drawing/2014/main" id="{293A2063-3EB3-4325-BE4E-7237DBF959E4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3841902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49" name="Straight Connector 92">
                      <a:extLst>
                        <a:ext uri="{FF2B5EF4-FFF2-40B4-BE49-F238E27FC236}">
                          <a16:creationId xmlns:a16="http://schemas.microsoft.com/office/drawing/2014/main" id="{C08E0B5F-A1CD-4C8C-BD0A-1DC8186A56F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3397012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0" name="Straight Connector 93">
                      <a:extLst>
                        <a:ext uri="{FF2B5EF4-FFF2-40B4-BE49-F238E27FC236}">
                          <a16:creationId xmlns:a16="http://schemas.microsoft.com/office/drawing/2014/main" id="{7F9C4563-A163-4599-8A57-8BE76E56D11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2952122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1" name="Straight Connector 94">
                      <a:extLst>
                        <a:ext uri="{FF2B5EF4-FFF2-40B4-BE49-F238E27FC236}">
                          <a16:creationId xmlns:a16="http://schemas.microsoft.com/office/drawing/2014/main" id="{661B726C-211F-446E-808D-29F82A010D44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2507232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2" name="Straight Connector 95">
                      <a:extLst>
                        <a:ext uri="{FF2B5EF4-FFF2-40B4-BE49-F238E27FC236}">
                          <a16:creationId xmlns:a16="http://schemas.microsoft.com/office/drawing/2014/main" id="{8BB0863E-1D64-4D47-BBE8-6E3AA4ABFFF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1839897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3" name="Straight Connector 96">
                      <a:extLst>
                        <a:ext uri="{FF2B5EF4-FFF2-40B4-BE49-F238E27FC236}">
                          <a16:creationId xmlns:a16="http://schemas.microsoft.com/office/drawing/2014/main" id="{74570D0E-E1E6-4458-A122-8A1155920E3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4064348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4" name="Straight Connector 97">
                      <a:extLst>
                        <a:ext uri="{FF2B5EF4-FFF2-40B4-BE49-F238E27FC236}">
                          <a16:creationId xmlns:a16="http://schemas.microsoft.com/office/drawing/2014/main" id="{E58AF7A2-A203-4DB4-B33A-36F30AC7E9F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3619457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5" name="Straight Connector 98">
                      <a:extLst>
                        <a:ext uri="{FF2B5EF4-FFF2-40B4-BE49-F238E27FC236}">
                          <a16:creationId xmlns:a16="http://schemas.microsoft.com/office/drawing/2014/main" id="{58ACEE7F-676E-4726-84D1-F44A0943D00A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3174567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6" name="Straight Connector 99">
                      <a:extLst>
                        <a:ext uri="{FF2B5EF4-FFF2-40B4-BE49-F238E27FC236}">
                          <a16:creationId xmlns:a16="http://schemas.microsoft.com/office/drawing/2014/main" id="{CE6ACF12-3355-4CA4-B5FA-8B3A40DA71F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2729677"/>
                      <a:ext cx="0" cy="45718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7" name="Straight Connector 100">
                      <a:extLst>
                        <a:ext uri="{FF2B5EF4-FFF2-40B4-BE49-F238E27FC236}">
                          <a16:creationId xmlns:a16="http://schemas.microsoft.com/office/drawing/2014/main" id="{1928A454-4651-433E-9298-9C3846AD86F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0" y="2284786"/>
                      <a:ext cx="0" cy="45719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  <p:cxnSp>
                  <p:nvCxnSpPr>
                    <p:cNvPr id="258" name="Straight Connector 199">
                      <a:extLst>
                        <a:ext uri="{FF2B5EF4-FFF2-40B4-BE49-F238E27FC236}">
                          <a16:creationId xmlns:a16="http://schemas.microsoft.com/office/drawing/2014/main" id="{EFCF2018-8C6E-4BCF-8422-6AFF3370BE2B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5265151" y="2062341"/>
                      <a:ext cx="0" cy="45719"/>
                    </a:xfrm>
                    <a:prstGeom prst="line">
                      <a:avLst/>
                    </a:prstGeom>
                    <a:ln w="12700" cap="flat">
                      <a:solidFill>
                        <a:schemeClr val="tx1"/>
                      </a:solidFill>
                      <a:prstDash val="solid"/>
                      <a:miter/>
                    </a:ln>
                  </p:spPr>
                </p:cxnSp>
              </p:grpSp>
              <p:pic>
                <p:nvPicPr>
                  <p:cNvPr id="246" name="Graphic 63">
                    <a:extLst>
                      <a:ext uri="{FF2B5EF4-FFF2-40B4-BE49-F238E27FC236}">
                        <a16:creationId xmlns:a16="http://schemas.microsoft.com/office/drawing/2014/main" id="{9573BF60-82CE-4BDD-A89F-8E1AC624DF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=""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H="1">
                    <a:off x="5236159" y="1554719"/>
                    <a:ext cx="109510" cy="162372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238" name="Connector: Elbow 101">
              <a:extLst>
                <a:ext uri="{FF2B5EF4-FFF2-40B4-BE49-F238E27FC236}">
                  <a16:creationId xmlns:a16="http://schemas.microsoft.com/office/drawing/2014/main" id="{CD1E584A-E2BB-4C2E-8D0E-0F00780BA9A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94075" y="1625545"/>
              <a:ext cx="1448654" cy="1325496"/>
            </a:xfrm>
            <a:prstGeom prst="bentConnector3">
              <a:avLst>
                <a:gd name="adj1" fmla="val -21228"/>
              </a:avLst>
            </a:prstGeom>
            <a:ln w="28575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671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re 6">
            <a:extLst>
              <a:ext uri="{FF2B5EF4-FFF2-40B4-BE49-F238E27FC236}">
                <a16:creationId xmlns:a16="http://schemas.microsoft.com/office/drawing/2014/main" id="{9A3A7223-B4C4-F3E2-292B-B2D2B012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50" y="67621"/>
            <a:ext cx="5563860" cy="748247"/>
          </a:xfrm>
        </p:spPr>
        <p:txBody>
          <a:bodyPr>
            <a:noAutofit/>
          </a:bodyPr>
          <a:lstStyle/>
          <a:p>
            <a:r>
              <a:rPr lang="fr-FR" sz="2400" dirty="0" smtClean="0">
                <a:ea typeface="Verdana"/>
                <a:cs typeface="Arial"/>
              </a:rPr>
              <a:t>Qui </a:t>
            </a:r>
            <a:r>
              <a:rPr lang="fr-FR" sz="2400" dirty="0">
                <a:ea typeface="Verdana"/>
                <a:cs typeface="Arial"/>
              </a:rPr>
              <a:t>sont les enfants hospitalisés?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99026-E44F-410A-5DED-FA10C5B09EA6}"/>
              </a:ext>
            </a:extLst>
          </p:cNvPr>
          <p:cNvSpPr/>
          <p:nvPr/>
        </p:nvSpPr>
        <p:spPr>
          <a:xfrm>
            <a:off x="175912" y="6059518"/>
            <a:ext cx="943619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prstClr val="black"/>
                </a:solidFill>
                <a:latin typeface="Verdana Pro" panose="020F0502020204030204" pitchFamily="34" charset="0"/>
                <a:ea typeface="Verdana" panose="020B0604030504040204" pitchFamily="34" charset="0"/>
                <a:cs typeface="Verdana Pro" panose="020F0502020204030204" pitchFamily="34" charset="0"/>
              </a:rPr>
              <a:t>PMSI : Programme de Médicalisation des Systèmes d’Information</a:t>
            </a:r>
            <a:endParaRPr lang="en-GB" sz="800" dirty="0">
              <a:solidFill>
                <a:prstClr val="black"/>
              </a:solidFill>
              <a:latin typeface="Verdana Pro" panose="020F0502020204030204" pitchFamily="34" charset="0"/>
              <a:ea typeface="Verdana" panose="020B0604030504040204" pitchFamily="34" charset="0"/>
              <a:cs typeface="Verdana Pro" panose="020F0502020204030204" pitchFamily="34" charset="0"/>
            </a:endParaRPr>
          </a:p>
          <a:p>
            <a:pPr defTabSz="914354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800" dirty="0">
                <a:solidFill>
                  <a:prstClr val="black"/>
                </a:solidFill>
                <a:latin typeface="Verdana Pro" panose="020F0502020204030204" pitchFamily="34" charset="0"/>
                <a:ea typeface="Verdana" panose="020B0604030504040204" pitchFamily="34" charset="0"/>
                <a:cs typeface="Verdana Pro" panose="020F0502020204030204" pitchFamily="34" charset="0"/>
              </a:rPr>
              <a:t>*J210 (bronchiolite aiguë due au VRS), J219 (bronchite aiguë non précisée), J121 (pneumopathie due au VRS), J205 (bronchite due au VRS), J45 (asthme), R062 (sifflement)</a:t>
            </a:r>
          </a:p>
          <a:p>
            <a:pPr defTabSz="121506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AAE7A"/>
              </a:buClr>
              <a:defRPr/>
            </a:pPr>
            <a:r>
              <a:rPr lang="fr-FR" sz="800" i="1" dirty="0">
                <a:solidFill>
                  <a:prstClr val="black"/>
                </a:solidFill>
                <a:latin typeface="Verdana Pro" panose="020F0502020204030204" pitchFamily="34" charset="0"/>
                <a:ea typeface="Arial"/>
                <a:cs typeface="Verdana Pro" panose="020F0502020204030204" pitchFamily="34" charset="0"/>
              </a:rPr>
              <a:t>Source des données : PMSI, 2010-2018. Population &lt; 5 ans. Code ICD* : J210, J219, J45, J121, J205, R062. Saison VRS : Octobre – Mars.</a:t>
            </a:r>
          </a:p>
          <a:p>
            <a:pPr defTabSz="121506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AAE7A"/>
              </a:buClr>
              <a:defRPr/>
            </a:pPr>
            <a:endParaRPr lang="fr-FR" sz="800" i="1" dirty="0">
              <a:solidFill>
                <a:prstClr val="black"/>
              </a:solidFill>
              <a:latin typeface="Verdana Pro" panose="020F0502020204030204" pitchFamily="34" charset="0"/>
              <a:ea typeface="Arial"/>
              <a:cs typeface="Verdana Pro" panose="020F0502020204030204" pitchFamily="34" charset="0"/>
            </a:endParaRPr>
          </a:p>
          <a:p>
            <a:pPr defTabSz="121506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AAE7A"/>
              </a:buClr>
              <a:defRPr/>
            </a:pP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1.Demont C. et al.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Economic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and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disease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burden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of RSV-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associated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hospitalizations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in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young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children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in France,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from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2010 </a:t>
            </a:r>
            <a:r>
              <a:rPr lang="fr-FR" sz="8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through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2018. </a:t>
            </a:r>
            <a:r>
              <a:rPr lang="fr-FR" sz="800" i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BMC </a:t>
            </a:r>
            <a:r>
              <a:rPr lang="fr-FR" sz="800" i="1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Infectious</a:t>
            </a:r>
            <a:r>
              <a:rPr lang="fr-FR" sz="800" i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800" i="1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Diseases</a:t>
            </a:r>
            <a:r>
              <a:rPr lang="fr-FR" sz="800" i="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8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2021; </a:t>
            </a:r>
            <a:r>
              <a:rPr lang="fr-FR" sz="800" dirty="0">
                <a:latin typeface="Verdana"/>
                <a:ea typeface="Verdana"/>
                <a:cs typeface="Verdana"/>
              </a:rPr>
              <a:t>21:730 </a:t>
            </a:r>
            <a:r>
              <a:rPr lang="fr-FR" sz="800" i="1" dirty="0">
                <a:latin typeface="Verdana"/>
                <a:ea typeface="Verdana"/>
                <a:cs typeface="Verdana"/>
              </a:rPr>
              <a:t>(</a:t>
            </a:r>
            <a:r>
              <a:rPr lang="fr-FR" sz="800" dirty="0">
                <a:solidFill>
                  <a:prstClr val="black"/>
                </a:solidFill>
                <a:latin typeface="Verdana"/>
              </a:rPr>
              <a:t>Étude </a:t>
            </a:r>
            <a:r>
              <a:rPr lang="fr-FR" sz="800" dirty="0" err="1">
                <a:solidFill>
                  <a:prstClr val="black"/>
                </a:solidFill>
                <a:latin typeface="Verdana"/>
              </a:rPr>
              <a:t>bronchiopic</a:t>
            </a:r>
            <a:r>
              <a:rPr lang="fr-FR" sz="800" dirty="0">
                <a:solidFill>
                  <a:prstClr val="black"/>
                </a:solidFill>
                <a:latin typeface="Verdana"/>
              </a:rPr>
              <a:t>)</a:t>
            </a:r>
            <a:endParaRPr lang="fr-FR" sz="800" i="1" dirty="0">
              <a:solidFill>
                <a:prstClr val="black"/>
              </a:solidFill>
              <a:latin typeface="Verdana Pro" panose="020F0502020204030204" pitchFamily="34" charset="0"/>
              <a:cs typeface="Verdana Pro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4741A1-CC57-E87E-1528-F64EE7FDAF68}"/>
              </a:ext>
            </a:extLst>
          </p:cNvPr>
          <p:cNvSpPr txBox="1"/>
          <p:nvPr/>
        </p:nvSpPr>
        <p:spPr>
          <a:xfrm>
            <a:off x="6044859" y="748582"/>
            <a:ext cx="5590728" cy="43832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80346" indent="-380346" defTabSz="914332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332">
              <a:spcBef>
                <a:spcPts val="90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Parmi les hospitalisations associées au VRS : </a:t>
            </a: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0781" lvl="1" indent="-308351" defTabSz="914332">
              <a:spcBef>
                <a:spcPts val="900"/>
              </a:spcBef>
              <a:spcAft>
                <a:spcPct val="0"/>
              </a:spcAft>
              <a:buClr>
                <a:srgbClr val="7A00E6"/>
              </a:buClr>
              <a:buSzPct val="140000"/>
              <a:buFont typeface="Police système Courant"/>
              <a:buChar char="●"/>
              <a:defRPr/>
            </a:pPr>
            <a:r>
              <a:rPr lang="fr-F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89 % </a:t>
            </a: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des enfants nés à terme</a:t>
            </a: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0781" lvl="1" indent="-308351" defTabSz="914332">
              <a:spcBef>
                <a:spcPts val="900"/>
              </a:spcBef>
              <a:spcAft>
                <a:spcPct val="0"/>
              </a:spcAft>
              <a:buClr>
                <a:srgbClr val="7A00E6"/>
              </a:buClr>
              <a:buSzPct val="140000"/>
              <a:buFont typeface="Police système Courant"/>
              <a:buChar char="●"/>
              <a:defRPr/>
            </a:pPr>
            <a:r>
              <a:rPr lang="fr-F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87 % </a:t>
            </a:r>
            <a:r>
              <a:rPr lang="fr-FR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des enfants par ailleurs en bonne santé nés à terme </a:t>
            </a:r>
          </a:p>
          <a:p>
            <a:pPr marL="719965" lvl="2" indent="-344349" defTabSz="914332">
              <a:lnSpc>
                <a:spcPts val="1580"/>
              </a:lnSpc>
              <a:spcBef>
                <a:spcPts val="600"/>
              </a:spcBef>
              <a:spcAft>
                <a:spcPct val="0"/>
              </a:spcAft>
              <a:buClr>
                <a:srgbClr val="7A00E6"/>
              </a:buClr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7A00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3 % présentaient une malformation cardiaque congénitale, </a:t>
            </a:r>
          </a:p>
          <a:p>
            <a:pPr marL="719965" lvl="2" indent="-344349" defTabSz="914332">
              <a:lnSpc>
                <a:spcPts val="1580"/>
              </a:lnSpc>
              <a:spcBef>
                <a:spcPts val="300"/>
              </a:spcBef>
              <a:spcAft>
                <a:spcPct val="0"/>
              </a:spcAft>
              <a:buClr>
                <a:srgbClr val="7A00E6"/>
              </a:buClr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7A00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1,2 % avaient une dysplasie bronchopulmonaire, </a:t>
            </a:r>
          </a:p>
          <a:p>
            <a:pPr marL="719965" lvl="2" indent="-344349" defTabSz="914332">
              <a:lnSpc>
                <a:spcPts val="1580"/>
              </a:lnSpc>
              <a:spcBef>
                <a:spcPts val="300"/>
              </a:spcBef>
              <a:spcAft>
                <a:spcPct val="0"/>
              </a:spcAft>
              <a:buClr>
                <a:srgbClr val="7A00E6"/>
              </a:buClr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7A00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0,4 % avaient une trisomie 21</a:t>
            </a:r>
          </a:p>
          <a:p>
            <a:pPr marL="719965" lvl="2" indent="-344349" defTabSz="914332">
              <a:lnSpc>
                <a:spcPts val="1580"/>
              </a:lnSpc>
              <a:spcBef>
                <a:spcPts val="300"/>
              </a:spcBef>
              <a:spcAft>
                <a:spcPct val="0"/>
              </a:spcAft>
              <a:buClr>
                <a:srgbClr val="7A00E6"/>
              </a:buClr>
              <a:buFont typeface="Courier New" panose="02070309020205020404" pitchFamily="49" charset="0"/>
              <a:buChar char="o"/>
              <a:defRPr/>
            </a:pPr>
            <a:r>
              <a:rPr lang="fr-FR" sz="1600" dirty="0">
                <a:solidFill>
                  <a:srgbClr val="7A00E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0,1 % souffraient de fibrose kystique avec des manifestations pulmonaires</a:t>
            </a:r>
          </a:p>
          <a:p>
            <a:pPr defTabSz="914332">
              <a:spcBef>
                <a:spcPts val="3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DBFDD-806B-5859-0A84-23BC45546C8F}"/>
              </a:ext>
            </a:extLst>
          </p:cNvPr>
          <p:cNvSpPr/>
          <p:nvPr/>
        </p:nvSpPr>
        <p:spPr>
          <a:xfrm>
            <a:off x="1042523" y="1280314"/>
            <a:ext cx="4786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2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Hospitalisations associées au VRS, par âge gestationnel</a:t>
            </a:r>
            <a:r>
              <a:rPr lang="fr-FR" sz="2133" b="1" baseline="30000" dirty="0">
                <a:solidFill>
                  <a:srgbClr val="23004C"/>
                </a:solidFill>
                <a:latin typeface="Verdana"/>
                <a:ea typeface="Verdana"/>
                <a:cs typeface="Verdana"/>
              </a:rPr>
              <a:t>1</a:t>
            </a:r>
          </a:p>
          <a:p>
            <a:pPr algn="ctr" defTabSz="914332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DDBC362-7DF7-7436-DB8D-60761F2E666D}"/>
              </a:ext>
            </a:extLst>
          </p:cNvPr>
          <p:cNvGraphicFramePr/>
          <p:nvPr>
            <p:extLst/>
          </p:nvPr>
        </p:nvGraphicFramePr>
        <p:xfrm>
          <a:off x="93193" y="2155125"/>
          <a:ext cx="6943707" cy="410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17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2">
            <a:extLst>
              <a:ext uri="{FF2B5EF4-FFF2-40B4-BE49-F238E27FC236}">
                <a16:creationId xmlns:a16="http://schemas.microsoft.com/office/drawing/2014/main" id="{7DFA6B0E-B04B-2E4E-9E16-ACF0827EE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0127" y="6368946"/>
            <a:ext cx="635000" cy="274637"/>
          </a:xfrm>
        </p:spPr>
        <p:txBody>
          <a:bodyPr/>
          <a:lstStyle/>
          <a:p>
            <a:pPr defTabSz="914354">
              <a:defRPr/>
            </a:pPr>
            <a:fld id="{6B54B0F7-55DD-40D6-B7F4-70B586885C0B}" type="slidenum">
              <a:rPr lang="en-US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defTabSz="914354">
                <a:defRPr/>
              </a:pPr>
              <a:t>29</a:t>
            </a:fld>
            <a:endParaRPr lang="en-US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7" name="Title 5"/>
          <p:cNvSpPr txBox="1">
            <a:spLocks/>
          </p:cNvSpPr>
          <p:nvPr/>
        </p:nvSpPr>
        <p:spPr>
          <a:xfrm>
            <a:off x="1126520" y="100589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ea typeface="Verdana"/>
                <a:cs typeface="Arial"/>
              </a:rPr>
              <a:t>MELODY: essai de phase 3, randomisé contrôlé contre placebo chez des enfants en bonne santé prématurés tardifs et nés à terme</a:t>
            </a:r>
          </a:p>
        </p:txBody>
      </p:sp>
      <p:graphicFrame>
        <p:nvGraphicFramePr>
          <p:cNvPr id="278" name="Table 4">
            <a:extLst>
              <a:ext uri="{FF2B5EF4-FFF2-40B4-BE49-F238E27FC236}">
                <a16:creationId xmlns:a16="http://schemas.microsoft.com/office/drawing/2014/main" id="{8D649A4C-C70A-F3C5-6E21-DC9B749BB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82822"/>
              </p:ext>
            </p:extLst>
          </p:nvPr>
        </p:nvGraphicFramePr>
        <p:xfrm>
          <a:off x="532271" y="3680224"/>
          <a:ext cx="1087950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228">
                  <a:extLst>
                    <a:ext uri="{9D8B030D-6E8A-4147-A177-3AD203B41FA5}">
                      <a16:colId xmlns:a16="http://schemas.microsoft.com/office/drawing/2014/main" val="3152783625"/>
                    </a:ext>
                  </a:extLst>
                </a:gridCol>
                <a:gridCol w="1344887">
                  <a:extLst>
                    <a:ext uri="{9D8B030D-6E8A-4147-A177-3AD203B41FA5}">
                      <a16:colId xmlns:a16="http://schemas.microsoft.com/office/drawing/2014/main" val="1577892278"/>
                    </a:ext>
                  </a:extLst>
                </a:gridCol>
                <a:gridCol w="1448719">
                  <a:extLst>
                    <a:ext uri="{9D8B030D-6E8A-4147-A177-3AD203B41FA5}">
                      <a16:colId xmlns:a16="http://schemas.microsoft.com/office/drawing/2014/main" val="1611235766"/>
                    </a:ext>
                  </a:extLst>
                </a:gridCol>
                <a:gridCol w="3497888">
                  <a:extLst>
                    <a:ext uri="{9D8B030D-6E8A-4147-A177-3AD203B41FA5}">
                      <a16:colId xmlns:a16="http://schemas.microsoft.com/office/drawing/2014/main" val="1009179934"/>
                    </a:ext>
                  </a:extLst>
                </a:gridCol>
                <a:gridCol w="2128781">
                  <a:extLst>
                    <a:ext uri="{9D8B030D-6E8A-4147-A177-3AD203B41FA5}">
                      <a16:colId xmlns:a16="http://schemas.microsoft.com/office/drawing/2014/main" val="27790029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(N=1003)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Nirsevimab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(N=2009)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Efficacité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RRR (95% CI)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9528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1"/>
                          </a:solidFill>
                        </a:rPr>
                        <a:t>Bronchiolites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 VRS</a:t>
                      </a:r>
                      <a:endParaRPr lang="en-GB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 (5,4)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 (1,2)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76.4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(62,3, 85,2)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1242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accent1"/>
                          </a:solidFill>
                        </a:rPr>
                        <a:t>Bronchiolites VRS hospitalisées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 (2,0)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 (0,4)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76.8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(49,4, 89,4)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6383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accent1"/>
                          </a:solidFill>
                        </a:rPr>
                        <a:t>Bronchiolites</a:t>
                      </a:r>
                      <a:r>
                        <a:rPr lang="fr-FR" sz="2000" b="1" baseline="0" noProof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2000" b="1" noProof="0" dirty="0">
                          <a:solidFill>
                            <a:schemeClr val="accent1"/>
                          </a:solidFill>
                        </a:rPr>
                        <a:t>VRS très sévères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17 (1,7)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 (0,3)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78.6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(48,8, 91,0)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40573"/>
                  </a:ext>
                </a:extLst>
              </a:tr>
            </a:tbl>
          </a:graphicData>
        </a:graphic>
      </p:graphicFrame>
      <p:graphicFrame>
        <p:nvGraphicFramePr>
          <p:cNvPr id="279" name="Table 3">
            <a:extLst>
              <a:ext uri="{FF2B5EF4-FFF2-40B4-BE49-F238E27FC236}">
                <a16:creationId xmlns:a16="http://schemas.microsoft.com/office/drawing/2014/main" id="{378CDACD-D7EA-4B55-B683-0BD5906FD6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234" y="1714178"/>
          <a:ext cx="11485855" cy="146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283">
                  <a:extLst>
                    <a:ext uri="{9D8B030D-6E8A-4147-A177-3AD203B41FA5}">
                      <a16:colId xmlns:a16="http://schemas.microsoft.com/office/drawing/2014/main" val="2951147820"/>
                    </a:ext>
                  </a:extLst>
                </a:gridCol>
                <a:gridCol w="2656835">
                  <a:extLst>
                    <a:ext uri="{9D8B030D-6E8A-4147-A177-3AD203B41FA5}">
                      <a16:colId xmlns:a16="http://schemas.microsoft.com/office/drawing/2014/main" val="3315548020"/>
                    </a:ext>
                  </a:extLst>
                </a:gridCol>
                <a:gridCol w="2337684">
                  <a:extLst>
                    <a:ext uri="{9D8B030D-6E8A-4147-A177-3AD203B41FA5}">
                      <a16:colId xmlns:a16="http://schemas.microsoft.com/office/drawing/2014/main" val="2679521602"/>
                    </a:ext>
                  </a:extLst>
                </a:gridCol>
                <a:gridCol w="2068881">
                  <a:extLst>
                    <a:ext uri="{9D8B030D-6E8A-4147-A177-3AD203B41FA5}">
                      <a16:colId xmlns:a16="http://schemas.microsoft.com/office/drawing/2014/main" val="2239239950"/>
                    </a:ext>
                  </a:extLst>
                </a:gridCol>
                <a:gridCol w="1781172">
                  <a:extLst>
                    <a:ext uri="{9D8B030D-6E8A-4147-A177-3AD203B41FA5}">
                      <a16:colId xmlns:a16="http://schemas.microsoft.com/office/drawing/2014/main" val="7236389"/>
                    </a:ext>
                  </a:extLst>
                </a:gridCol>
              </a:tblGrid>
              <a:tr h="73201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 (%)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Characteristic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>
                    <a:solidFill>
                      <a:srgbClr val="8300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Placebo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(n=1003)</a:t>
                      </a:r>
                      <a:r>
                        <a:rPr lang="en-US" sz="2000" baseline="0" dirty="0">
                          <a:effectLst/>
                        </a:rPr>
                        <a:t>*</a:t>
                      </a:r>
                      <a:endParaRPr lang="en-GB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Nirsevimab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(n=2009)</a:t>
                      </a:r>
                      <a:r>
                        <a:rPr lang="en-US" sz="2000" baseline="0">
                          <a:effectLst/>
                        </a:rPr>
                        <a:t>*</a:t>
                      </a:r>
                      <a:endParaRPr lang="en-GB" sz="2000" b="1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effectLst/>
                        </a:rPr>
                        <a:t>Total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baseline="0" dirty="0">
                          <a:effectLst/>
                        </a:rPr>
                        <a:t>(N=3012)</a:t>
                      </a:r>
                      <a:endParaRPr lang="en-GB" sz="2000" b="1" baseline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/>
                </a:tc>
                <a:extLst>
                  <a:ext uri="{0D108BD9-81ED-4DB2-BD59-A6C34878D82A}">
                    <a16:rowId xmlns:a16="http://schemas.microsoft.com/office/drawing/2014/main" val="2488632618"/>
                  </a:ext>
                </a:extLst>
              </a:tr>
              <a:tr h="366007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Age </a:t>
                      </a:r>
                      <a:r>
                        <a:rPr lang="en-GB" sz="2000" dirty="0" err="1">
                          <a:solidFill>
                            <a:schemeClr val="bg1"/>
                          </a:solidFill>
                          <a:effectLst/>
                        </a:rPr>
                        <a:t>gestationnel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≥35 to &lt;37 SA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122 (12,2)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239 (11,9)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361 (12,0)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extLst>
                  <a:ext uri="{0D108BD9-81ED-4DB2-BD59-A6C34878D82A}">
                    <a16:rowId xmlns:a16="http://schemas.microsoft.com/office/drawing/2014/main" val="770364621"/>
                  </a:ext>
                </a:extLst>
              </a:tr>
              <a:tr h="366007">
                <a:tc vMerge="1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>
                    <a:solidFill>
                      <a:srgbClr val="EDE7E9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≥37 SA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880 (87,8)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1769 (88,1)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2649 (88,0)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383" marR="35383" marT="0" marB="0" anchor="ctr"/>
                </a:tc>
                <a:extLst>
                  <a:ext uri="{0D108BD9-81ED-4DB2-BD59-A6C34878D82A}">
                    <a16:rowId xmlns:a16="http://schemas.microsoft.com/office/drawing/2014/main" val="3939948764"/>
                  </a:ext>
                </a:extLst>
              </a:tr>
            </a:tbl>
          </a:graphicData>
        </a:graphic>
      </p:graphicFrame>
      <p:sp>
        <p:nvSpPr>
          <p:cNvPr id="280" name="TextBox 10">
            <a:extLst>
              <a:ext uri="{FF2B5EF4-FFF2-40B4-BE49-F238E27FC236}">
                <a16:creationId xmlns:a16="http://schemas.microsoft.com/office/drawing/2014/main" id="{3D0780CE-D567-469C-A1D7-BC83B75B24A3}"/>
              </a:ext>
            </a:extLst>
          </p:cNvPr>
          <p:cNvSpPr txBox="1"/>
          <p:nvPr/>
        </p:nvSpPr>
        <p:spPr>
          <a:xfrm>
            <a:off x="2878373" y="2820199"/>
            <a:ext cx="8803716" cy="3385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defTabSz="914354">
              <a:defRPr/>
            </a:pPr>
            <a:endParaRPr lang="en-US" sz="1000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281" name="Group 53">
            <a:extLst>
              <a:ext uri="{FF2B5EF4-FFF2-40B4-BE49-F238E27FC236}">
                <a16:creationId xmlns:a16="http://schemas.microsoft.com/office/drawing/2014/main" id="{B42CA665-A6B2-6EE5-C230-6C8E9EA6AE14}"/>
              </a:ext>
            </a:extLst>
          </p:cNvPr>
          <p:cNvGrpSpPr/>
          <p:nvPr/>
        </p:nvGrpSpPr>
        <p:grpSpPr>
          <a:xfrm>
            <a:off x="5680116" y="3525476"/>
            <a:ext cx="3776739" cy="3331340"/>
            <a:chOff x="5680115" y="2175761"/>
            <a:chExt cx="3776739" cy="2823709"/>
          </a:xfrm>
        </p:grpSpPr>
        <p:grpSp>
          <p:nvGrpSpPr>
            <p:cNvPr id="282" name="Group 42">
              <a:extLst>
                <a:ext uri="{FF2B5EF4-FFF2-40B4-BE49-F238E27FC236}">
                  <a16:creationId xmlns:a16="http://schemas.microsoft.com/office/drawing/2014/main" id="{353BA7D9-D463-6338-344A-E928247EF394}"/>
                </a:ext>
              </a:extLst>
            </p:cNvPr>
            <p:cNvGrpSpPr/>
            <p:nvPr/>
          </p:nvGrpSpPr>
          <p:grpSpPr>
            <a:xfrm>
              <a:off x="5939161" y="2820537"/>
              <a:ext cx="3187084" cy="1840240"/>
              <a:chOff x="5939161" y="2820537"/>
              <a:chExt cx="3187084" cy="1840240"/>
            </a:xfrm>
            <a:solidFill>
              <a:schemeClr val="tx1"/>
            </a:solidFill>
          </p:grpSpPr>
          <p:grpSp>
            <p:nvGrpSpPr>
              <p:cNvPr id="290" name="Group 24">
                <a:extLst>
                  <a:ext uri="{FF2B5EF4-FFF2-40B4-BE49-F238E27FC236}">
                    <a16:creationId xmlns:a16="http://schemas.microsoft.com/office/drawing/2014/main" id="{E7DCE7CA-A34A-8304-3069-DE1F9837656C}"/>
                  </a:ext>
                </a:extLst>
              </p:cNvPr>
              <p:cNvGrpSpPr/>
              <p:nvPr/>
            </p:nvGrpSpPr>
            <p:grpSpPr>
              <a:xfrm>
                <a:off x="5939161" y="2820537"/>
                <a:ext cx="3187084" cy="1840240"/>
                <a:chOff x="5939161" y="2820537"/>
                <a:chExt cx="3187084" cy="1840240"/>
              </a:xfrm>
              <a:grpFill/>
            </p:grpSpPr>
            <p:grpSp>
              <p:nvGrpSpPr>
                <p:cNvPr id="306" name="Group 17">
                  <a:extLst>
                    <a:ext uri="{FF2B5EF4-FFF2-40B4-BE49-F238E27FC236}">
                      <a16:creationId xmlns:a16="http://schemas.microsoft.com/office/drawing/2014/main" id="{464733D8-439E-447E-1ADD-0DD24F339DBC}"/>
                    </a:ext>
                  </a:extLst>
                </p:cNvPr>
                <p:cNvGrpSpPr/>
                <p:nvPr/>
              </p:nvGrpSpPr>
              <p:grpSpPr>
                <a:xfrm>
                  <a:off x="5939161" y="2956262"/>
                  <a:ext cx="3187084" cy="1704515"/>
                  <a:chOff x="5939161" y="2956262"/>
                  <a:chExt cx="3187084" cy="1704515"/>
                </a:xfrm>
                <a:grpFill/>
              </p:grpSpPr>
              <p:cxnSp>
                <p:nvCxnSpPr>
                  <p:cNvPr id="309" name="Straight Connector 5">
                    <a:extLst>
                      <a:ext uri="{FF2B5EF4-FFF2-40B4-BE49-F238E27FC236}">
                        <a16:creationId xmlns:a16="http://schemas.microsoft.com/office/drawing/2014/main" id="{ACCBE2F2-0DD1-FD8E-8CDF-C7CF202B5724}"/>
                      </a:ext>
                    </a:extLst>
                  </p:cNvPr>
                  <p:cNvCxnSpPr/>
                  <p:nvPr/>
                </p:nvCxnSpPr>
                <p:spPr>
                  <a:xfrm>
                    <a:off x="7004482" y="2956262"/>
                    <a:ext cx="0" cy="1548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8">
                    <a:extLst>
                      <a:ext uri="{FF2B5EF4-FFF2-40B4-BE49-F238E27FC236}">
                        <a16:creationId xmlns:a16="http://schemas.microsoft.com/office/drawing/2014/main" id="{02B32D46-362A-BB81-D7C6-409332869122}"/>
                      </a:ext>
                    </a:extLst>
                  </p:cNvPr>
                  <p:cNvCxnSpPr/>
                  <p:nvPr/>
                </p:nvCxnSpPr>
                <p:spPr>
                  <a:xfrm>
                    <a:off x="5939161" y="4513140"/>
                    <a:ext cx="3187084" cy="0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2">
                    <a:extLst>
                      <a:ext uri="{FF2B5EF4-FFF2-40B4-BE49-F238E27FC236}">
                        <a16:creationId xmlns:a16="http://schemas.microsoft.com/office/drawing/2014/main" id="{B2E1A714-903A-730B-EDA8-A51378D193A4}"/>
                      </a:ext>
                    </a:extLst>
                  </p:cNvPr>
                  <p:cNvCxnSpPr/>
                  <p:nvPr/>
                </p:nvCxnSpPr>
                <p:spPr>
                  <a:xfrm>
                    <a:off x="5949496" y="4504262"/>
                    <a:ext cx="0" cy="1565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3">
                    <a:extLst>
                      <a:ext uri="{FF2B5EF4-FFF2-40B4-BE49-F238E27FC236}">
                        <a16:creationId xmlns:a16="http://schemas.microsoft.com/office/drawing/2014/main" id="{87321DD6-3E0D-BE68-1993-DAC8D5CBFCF5}"/>
                      </a:ext>
                    </a:extLst>
                  </p:cNvPr>
                  <p:cNvCxnSpPr/>
                  <p:nvPr/>
                </p:nvCxnSpPr>
                <p:spPr>
                  <a:xfrm>
                    <a:off x="7004482" y="4504262"/>
                    <a:ext cx="0" cy="1565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4">
                    <a:extLst>
                      <a:ext uri="{FF2B5EF4-FFF2-40B4-BE49-F238E27FC236}">
                        <a16:creationId xmlns:a16="http://schemas.microsoft.com/office/drawing/2014/main" id="{6B11AFDD-6C07-E89D-449B-896C5F36E03F}"/>
                      </a:ext>
                    </a:extLst>
                  </p:cNvPr>
                  <p:cNvCxnSpPr/>
                  <p:nvPr/>
                </p:nvCxnSpPr>
                <p:spPr>
                  <a:xfrm>
                    <a:off x="8064458" y="4504262"/>
                    <a:ext cx="0" cy="1565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6">
                    <a:extLst>
                      <a:ext uri="{FF2B5EF4-FFF2-40B4-BE49-F238E27FC236}">
                        <a16:creationId xmlns:a16="http://schemas.microsoft.com/office/drawing/2014/main" id="{DA7D8D72-3A04-CE9E-D103-C0C0AF94E747}"/>
                      </a:ext>
                    </a:extLst>
                  </p:cNvPr>
                  <p:cNvCxnSpPr/>
                  <p:nvPr/>
                </p:nvCxnSpPr>
                <p:spPr>
                  <a:xfrm>
                    <a:off x="9120327" y="4504262"/>
                    <a:ext cx="0" cy="156515"/>
                  </a:xfrm>
                  <a:prstGeom prst="line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7" name="Straight Arrow Connector 19">
                  <a:extLst>
                    <a:ext uri="{FF2B5EF4-FFF2-40B4-BE49-F238E27FC236}">
                      <a16:creationId xmlns:a16="http://schemas.microsoft.com/office/drawing/2014/main" id="{4F37F0F3-4BF0-1488-2289-91B42DB27C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27845" y="2820537"/>
                  <a:ext cx="791570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Arrow Connector 22">
                  <a:extLst>
                    <a:ext uri="{FF2B5EF4-FFF2-40B4-BE49-F238E27FC236}">
                      <a16:creationId xmlns:a16="http://schemas.microsoft.com/office/drawing/2014/main" id="{AA3A019E-6CAC-A7C2-CDDE-DE49AE3857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2287" y="2820537"/>
                  <a:ext cx="814316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30">
                <a:extLst>
                  <a:ext uri="{FF2B5EF4-FFF2-40B4-BE49-F238E27FC236}">
                    <a16:creationId xmlns:a16="http://schemas.microsoft.com/office/drawing/2014/main" id="{DCB09B08-7965-7187-0326-0ED1BF794560}"/>
                  </a:ext>
                </a:extLst>
              </p:cNvPr>
              <p:cNvGrpSpPr/>
              <p:nvPr/>
            </p:nvGrpSpPr>
            <p:grpSpPr>
              <a:xfrm>
                <a:off x="8320585" y="3125337"/>
                <a:ext cx="491319" cy="86436"/>
                <a:chOff x="8320585" y="3125337"/>
                <a:chExt cx="491319" cy="86436"/>
              </a:xfrm>
              <a:grpFill/>
            </p:grpSpPr>
            <p:cxnSp>
              <p:nvCxnSpPr>
                <p:cNvPr id="303" name="Straight Connector 26">
                  <a:extLst>
                    <a:ext uri="{FF2B5EF4-FFF2-40B4-BE49-F238E27FC236}">
                      <a16:creationId xmlns:a16="http://schemas.microsoft.com/office/drawing/2014/main" id="{DD1367EF-FB1A-6F86-475A-A1D0844B724F}"/>
                    </a:ext>
                  </a:extLst>
                </p:cNvPr>
                <p:cNvCxnSpPr/>
                <p:nvPr/>
              </p:nvCxnSpPr>
              <p:spPr>
                <a:xfrm>
                  <a:off x="8320585" y="3166280"/>
                  <a:ext cx="49131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28">
                  <a:extLst>
                    <a:ext uri="{FF2B5EF4-FFF2-40B4-BE49-F238E27FC236}">
                      <a16:creationId xmlns:a16="http://schemas.microsoft.com/office/drawing/2014/main" id="{B8B7924A-8262-3E47-3F18-F52006138745}"/>
                    </a:ext>
                  </a:extLst>
                </p:cNvPr>
                <p:cNvCxnSpPr/>
                <p:nvPr/>
              </p:nvCxnSpPr>
              <p:spPr>
                <a:xfrm>
                  <a:off x="8320585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29">
                  <a:extLst>
                    <a:ext uri="{FF2B5EF4-FFF2-40B4-BE49-F238E27FC236}">
                      <a16:creationId xmlns:a16="http://schemas.microsoft.com/office/drawing/2014/main" id="{B9CBC459-C827-778F-344C-41C159D97B0E}"/>
                    </a:ext>
                  </a:extLst>
                </p:cNvPr>
                <p:cNvCxnSpPr/>
                <p:nvPr/>
              </p:nvCxnSpPr>
              <p:spPr>
                <a:xfrm>
                  <a:off x="8811904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31">
                <a:extLst>
                  <a:ext uri="{FF2B5EF4-FFF2-40B4-BE49-F238E27FC236}">
                    <a16:creationId xmlns:a16="http://schemas.microsoft.com/office/drawing/2014/main" id="{4AE5C9BA-AABE-03DD-DFFD-34DB15AEE842}"/>
                  </a:ext>
                </a:extLst>
              </p:cNvPr>
              <p:cNvGrpSpPr/>
              <p:nvPr/>
            </p:nvGrpSpPr>
            <p:grpSpPr>
              <a:xfrm>
                <a:off x="8059469" y="3560895"/>
                <a:ext cx="831262" cy="86436"/>
                <a:chOff x="8320585" y="3125337"/>
                <a:chExt cx="491319" cy="86436"/>
              </a:xfrm>
              <a:grpFill/>
            </p:grpSpPr>
            <p:cxnSp>
              <p:nvCxnSpPr>
                <p:cNvPr id="300" name="Straight Connector 32">
                  <a:extLst>
                    <a:ext uri="{FF2B5EF4-FFF2-40B4-BE49-F238E27FC236}">
                      <a16:creationId xmlns:a16="http://schemas.microsoft.com/office/drawing/2014/main" id="{FF0FD343-0CC6-9C6B-11B8-3C7839A61E19}"/>
                    </a:ext>
                  </a:extLst>
                </p:cNvPr>
                <p:cNvCxnSpPr/>
                <p:nvPr/>
              </p:nvCxnSpPr>
              <p:spPr>
                <a:xfrm>
                  <a:off x="8320585" y="3166280"/>
                  <a:ext cx="49131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3">
                  <a:extLst>
                    <a:ext uri="{FF2B5EF4-FFF2-40B4-BE49-F238E27FC236}">
                      <a16:creationId xmlns:a16="http://schemas.microsoft.com/office/drawing/2014/main" id="{7F34C765-457C-ADA7-0BDA-A5B90EB46172}"/>
                    </a:ext>
                  </a:extLst>
                </p:cNvPr>
                <p:cNvCxnSpPr/>
                <p:nvPr/>
              </p:nvCxnSpPr>
              <p:spPr>
                <a:xfrm>
                  <a:off x="8320585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4">
                  <a:extLst>
                    <a:ext uri="{FF2B5EF4-FFF2-40B4-BE49-F238E27FC236}">
                      <a16:creationId xmlns:a16="http://schemas.microsoft.com/office/drawing/2014/main" id="{261A4380-8CE8-6C92-6DC2-6251557C891C}"/>
                    </a:ext>
                  </a:extLst>
                </p:cNvPr>
                <p:cNvCxnSpPr/>
                <p:nvPr/>
              </p:nvCxnSpPr>
              <p:spPr>
                <a:xfrm>
                  <a:off x="8811904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35">
                <a:extLst>
                  <a:ext uri="{FF2B5EF4-FFF2-40B4-BE49-F238E27FC236}">
                    <a16:creationId xmlns:a16="http://schemas.microsoft.com/office/drawing/2014/main" id="{F06B8927-A47F-BF5B-4D2B-D0827BF9979B}"/>
                  </a:ext>
                </a:extLst>
              </p:cNvPr>
              <p:cNvGrpSpPr/>
              <p:nvPr/>
            </p:nvGrpSpPr>
            <p:grpSpPr>
              <a:xfrm>
                <a:off x="8038826" y="3999610"/>
                <a:ext cx="891375" cy="86436"/>
                <a:chOff x="8320585" y="3125337"/>
                <a:chExt cx="491319" cy="86436"/>
              </a:xfrm>
              <a:grpFill/>
            </p:grpSpPr>
            <p:cxnSp>
              <p:nvCxnSpPr>
                <p:cNvPr id="297" name="Straight Connector 36">
                  <a:extLst>
                    <a:ext uri="{FF2B5EF4-FFF2-40B4-BE49-F238E27FC236}">
                      <a16:creationId xmlns:a16="http://schemas.microsoft.com/office/drawing/2014/main" id="{FA24652C-9093-E4A0-8F87-5E302D683817}"/>
                    </a:ext>
                  </a:extLst>
                </p:cNvPr>
                <p:cNvCxnSpPr/>
                <p:nvPr/>
              </p:nvCxnSpPr>
              <p:spPr>
                <a:xfrm>
                  <a:off x="8320585" y="3166280"/>
                  <a:ext cx="491319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37">
                  <a:extLst>
                    <a:ext uri="{FF2B5EF4-FFF2-40B4-BE49-F238E27FC236}">
                      <a16:creationId xmlns:a16="http://schemas.microsoft.com/office/drawing/2014/main" id="{95CD0C61-F04D-316C-58B3-38AA9C07A4AE}"/>
                    </a:ext>
                  </a:extLst>
                </p:cNvPr>
                <p:cNvCxnSpPr/>
                <p:nvPr/>
              </p:nvCxnSpPr>
              <p:spPr>
                <a:xfrm>
                  <a:off x="8320585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38">
                  <a:extLst>
                    <a:ext uri="{FF2B5EF4-FFF2-40B4-BE49-F238E27FC236}">
                      <a16:creationId xmlns:a16="http://schemas.microsoft.com/office/drawing/2014/main" id="{6935AFC5-7F7D-07A5-B679-16EC39D49D20}"/>
                    </a:ext>
                  </a:extLst>
                </p:cNvPr>
                <p:cNvCxnSpPr/>
                <p:nvPr/>
              </p:nvCxnSpPr>
              <p:spPr>
                <a:xfrm>
                  <a:off x="8811904" y="3125337"/>
                  <a:ext cx="0" cy="8643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4" name="Oval 39">
                <a:extLst>
                  <a:ext uri="{FF2B5EF4-FFF2-40B4-BE49-F238E27FC236}">
                    <a16:creationId xmlns:a16="http://schemas.microsoft.com/office/drawing/2014/main" id="{4BFDD554-4900-F769-52BD-35ECAFAFB877}"/>
                  </a:ext>
                </a:extLst>
              </p:cNvPr>
              <p:cNvSpPr/>
              <p:nvPr/>
            </p:nvSpPr>
            <p:spPr>
              <a:xfrm>
                <a:off x="8562955" y="3109855"/>
                <a:ext cx="115122" cy="115122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914354">
                  <a:defRPr/>
                </a:pPr>
                <a:endParaRPr lang="en-GB" sz="140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295" name="Oval 40">
                <a:extLst>
                  <a:ext uri="{FF2B5EF4-FFF2-40B4-BE49-F238E27FC236}">
                    <a16:creationId xmlns:a16="http://schemas.microsoft.com/office/drawing/2014/main" id="{80C7A104-1CAC-8956-C1D7-CED8AB4BF529}"/>
                  </a:ext>
                </a:extLst>
              </p:cNvPr>
              <p:cNvSpPr/>
              <p:nvPr/>
            </p:nvSpPr>
            <p:spPr>
              <a:xfrm>
                <a:off x="8576111" y="3544277"/>
                <a:ext cx="115122" cy="115122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914354">
                  <a:defRPr/>
                </a:pPr>
                <a:endParaRPr lang="en-GB" sz="140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296" name="Oval 41">
                <a:extLst>
                  <a:ext uri="{FF2B5EF4-FFF2-40B4-BE49-F238E27FC236}">
                    <a16:creationId xmlns:a16="http://schemas.microsoft.com/office/drawing/2014/main" id="{1B45F5EC-6FF8-D237-BFE5-42CA7E0AE844}"/>
                  </a:ext>
                </a:extLst>
              </p:cNvPr>
              <p:cNvSpPr/>
              <p:nvPr/>
            </p:nvSpPr>
            <p:spPr>
              <a:xfrm>
                <a:off x="8605712" y="3978699"/>
                <a:ext cx="115122" cy="115122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914354">
                  <a:defRPr/>
                </a:pPr>
                <a:endParaRPr lang="en-GB" sz="1400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  <p:sp>
          <p:nvSpPr>
            <p:cNvPr id="283" name="TextBox 43">
              <a:extLst>
                <a:ext uri="{FF2B5EF4-FFF2-40B4-BE49-F238E27FC236}">
                  <a16:creationId xmlns:a16="http://schemas.microsoft.com/office/drawing/2014/main" id="{2CF026C7-E9D7-AB49-6FF9-0FB5E8D12660}"/>
                </a:ext>
              </a:extLst>
            </p:cNvPr>
            <p:cNvSpPr txBox="1"/>
            <p:nvPr/>
          </p:nvSpPr>
          <p:spPr>
            <a:xfrm>
              <a:off x="5699319" y="2186566"/>
              <a:ext cx="1305164" cy="573930"/>
            </a:xfrm>
            <a:prstGeom prst="rect">
              <a:avLst/>
            </a:prstGeom>
            <a:noFill/>
          </p:spPr>
          <p:txBody>
            <a:bodyPr wrap="none" lIns="91440" tIns="91440" rIns="91440" bIns="91440" rtlCol="0">
              <a:spAutoFit/>
            </a:bodyPr>
            <a:lstStyle/>
            <a:p>
              <a:pPr algn="r" defTabSz="914354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Verdana"/>
                </a:rPr>
                <a:t>en</a:t>
              </a:r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Verdana"/>
                </a:rPr>
                <a:t>faveur</a:t>
              </a:r>
              <a:endParaRPr lang="en-US" sz="1600" dirty="0">
                <a:solidFill>
                  <a:prstClr val="black"/>
                </a:solidFill>
                <a:latin typeface="Verdana"/>
              </a:endParaRPr>
            </a:p>
            <a:p>
              <a:pPr algn="r" defTabSz="914354">
                <a:defRPr/>
              </a:pPr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du placebo</a:t>
              </a: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4" name="TextBox 44">
              <a:extLst>
                <a:ext uri="{FF2B5EF4-FFF2-40B4-BE49-F238E27FC236}">
                  <a16:creationId xmlns:a16="http://schemas.microsoft.com/office/drawing/2014/main" id="{C967ED87-255F-60E5-25DD-EB7C51546A03}"/>
                </a:ext>
              </a:extLst>
            </p:cNvPr>
            <p:cNvSpPr txBox="1"/>
            <p:nvPr/>
          </p:nvSpPr>
          <p:spPr>
            <a:xfrm>
              <a:off x="7048423" y="2175761"/>
              <a:ext cx="1492524" cy="573930"/>
            </a:xfrm>
            <a:prstGeom prst="rect">
              <a:avLst/>
            </a:prstGeom>
            <a:noFill/>
          </p:spPr>
          <p:txBody>
            <a:bodyPr wrap="none" lIns="91440" tIns="91440" rIns="91440" bIns="91440" rtlCol="0">
              <a:spAutoFit/>
            </a:bodyPr>
            <a:lstStyle/>
            <a:p>
              <a:pPr defTabSz="914354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Verdana"/>
                </a:rPr>
                <a:t>en</a:t>
              </a:r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Verdana"/>
                </a:rPr>
                <a:t>faveur</a:t>
              </a:r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 du</a:t>
              </a:r>
            </a:p>
            <a:p>
              <a:pPr defTabSz="914354">
                <a:defRPr/>
              </a:pPr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nirsevimab</a:t>
              </a:r>
              <a:endParaRPr lang="en-GB" sz="1600" dirty="0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285" name="Group 50">
              <a:extLst>
                <a:ext uri="{FF2B5EF4-FFF2-40B4-BE49-F238E27FC236}">
                  <a16:creationId xmlns:a16="http://schemas.microsoft.com/office/drawing/2014/main" id="{029AAF6A-15FD-0653-3071-476B8250BB64}"/>
                </a:ext>
              </a:extLst>
            </p:cNvPr>
            <p:cNvGrpSpPr/>
            <p:nvPr/>
          </p:nvGrpSpPr>
          <p:grpSpPr>
            <a:xfrm>
              <a:off x="5680115" y="4608153"/>
              <a:ext cx="3776739" cy="391317"/>
              <a:chOff x="5680115" y="4608153"/>
              <a:chExt cx="3776739" cy="391317"/>
            </a:xfrm>
          </p:grpSpPr>
          <p:sp>
            <p:nvSpPr>
              <p:cNvPr id="286" name="TextBox 45">
                <a:extLst>
                  <a:ext uri="{FF2B5EF4-FFF2-40B4-BE49-F238E27FC236}">
                    <a16:creationId xmlns:a16="http://schemas.microsoft.com/office/drawing/2014/main" id="{77C74C27-9B0C-5836-A669-9ADF30E2D5AE}"/>
                  </a:ext>
                </a:extLst>
              </p:cNvPr>
              <p:cNvSpPr txBox="1"/>
              <p:nvPr/>
            </p:nvSpPr>
            <p:spPr>
              <a:xfrm>
                <a:off x="5680115" y="4608153"/>
                <a:ext cx="583814" cy="391317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 defTabSz="914354">
                  <a:defRPr/>
                </a:pPr>
                <a:r>
                  <a:rPr lang="en-US">
                    <a:solidFill>
                      <a:prstClr val="black"/>
                    </a:solidFill>
                    <a:latin typeface="Verdana"/>
                  </a:rPr>
                  <a:t>-50</a:t>
                </a:r>
                <a:endParaRPr lang="en-GB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87" name="TextBox 46">
                <a:extLst>
                  <a:ext uri="{FF2B5EF4-FFF2-40B4-BE49-F238E27FC236}">
                    <a16:creationId xmlns:a16="http://schemas.microsoft.com/office/drawing/2014/main" id="{6AFE5BC9-CA6C-1264-328A-487CBCD67169}"/>
                  </a:ext>
                </a:extLst>
              </p:cNvPr>
              <p:cNvSpPr txBox="1"/>
              <p:nvPr/>
            </p:nvSpPr>
            <p:spPr>
              <a:xfrm>
                <a:off x="6848030" y="4608153"/>
                <a:ext cx="332142" cy="391317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 defTabSz="914354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Verdana"/>
                  </a:rPr>
                  <a:t>0</a:t>
                </a:r>
                <a:endParaRPr lang="en-GB" dirty="0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88" name="TextBox 47">
                <a:extLst>
                  <a:ext uri="{FF2B5EF4-FFF2-40B4-BE49-F238E27FC236}">
                    <a16:creationId xmlns:a16="http://schemas.microsoft.com/office/drawing/2014/main" id="{85A90C4F-4891-B734-DBFA-731AD6AA5C10}"/>
                  </a:ext>
                </a:extLst>
              </p:cNvPr>
              <p:cNvSpPr txBox="1"/>
              <p:nvPr/>
            </p:nvSpPr>
            <p:spPr>
              <a:xfrm>
                <a:off x="7838895" y="4608153"/>
                <a:ext cx="479618" cy="391317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 defTabSz="914354">
                  <a:defRPr/>
                </a:pPr>
                <a:r>
                  <a:rPr lang="en-US">
                    <a:solidFill>
                      <a:prstClr val="black"/>
                    </a:solidFill>
                    <a:latin typeface="Verdana"/>
                  </a:rPr>
                  <a:t>50</a:t>
                </a:r>
                <a:endParaRPr lang="en-GB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89" name="TextBox 48">
                <a:extLst>
                  <a:ext uri="{FF2B5EF4-FFF2-40B4-BE49-F238E27FC236}">
                    <a16:creationId xmlns:a16="http://schemas.microsoft.com/office/drawing/2014/main" id="{2AE3B41F-3610-7A59-6347-0AA31FE418EB}"/>
                  </a:ext>
                </a:extLst>
              </p:cNvPr>
              <p:cNvSpPr txBox="1"/>
              <p:nvPr/>
            </p:nvSpPr>
            <p:spPr>
              <a:xfrm>
                <a:off x="8829759" y="4608153"/>
                <a:ext cx="627095" cy="391317"/>
              </a:xfrm>
              <a:prstGeom prst="rect">
                <a:avLst/>
              </a:prstGeom>
              <a:noFill/>
            </p:spPr>
            <p:txBody>
              <a:bodyPr wrap="none" lIns="91440" tIns="91440" rIns="91440" bIns="91440" rtlCol="0">
                <a:spAutoFit/>
              </a:bodyPr>
              <a:lstStyle/>
              <a:p>
                <a:pPr defTabSz="914354">
                  <a:defRPr/>
                </a:pPr>
                <a:r>
                  <a:rPr lang="en-US">
                    <a:solidFill>
                      <a:prstClr val="black"/>
                    </a:solidFill>
                    <a:latin typeface="Verdana"/>
                  </a:rPr>
                  <a:t>100</a:t>
                </a:r>
                <a:endParaRPr lang="en-GB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07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" t="19131" r="52021" b="48804"/>
          <a:stretch>
            <a:fillRect/>
          </a:stretch>
        </p:blipFill>
        <p:spPr bwMode="auto">
          <a:xfrm rot="5400000">
            <a:off x="6776516" y="1459500"/>
            <a:ext cx="6874984" cy="39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4302" y="2071358"/>
            <a:ext cx="6531402" cy="2568999"/>
          </a:xfrm>
        </p:spPr>
        <p:txBody>
          <a:bodyPr>
            <a:normAutofit/>
          </a:bodyPr>
          <a:lstStyle/>
          <a:p>
            <a:r>
              <a:rPr lang="fr-FR" sz="5400" dirty="0"/>
              <a:t>Epidémiologie de la bronchiolite en Île-de-France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5878" y="4740598"/>
            <a:ext cx="10636370" cy="1798605"/>
          </a:xfrm>
        </p:spPr>
        <p:txBody>
          <a:bodyPr/>
          <a:lstStyle/>
          <a:p>
            <a:r>
              <a:rPr lang="fr-FR" sz="2000" dirty="0" smtClean="0"/>
              <a:t>Santé </a:t>
            </a:r>
            <a:r>
              <a:rPr lang="fr-FR" sz="2000" dirty="0"/>
              <a:t>publique France en Île-de-France</a:t>
            </a:r>
          </a:p>
          <a:p>
            <a:r>
              <a:rPr lang="fr-FR" sz="2000" dirty="0" err="1" smtClean="0"/>
              <a:t>Webinaire</a:t>
            </a:r>
            <a:r>
              <a:rPr lang="fr-FR" sz="2000" dirty="0" smtClean="0"/>
              <a:t> du </a:t>
            </a:r>
            <a:r>
              <a:rPr lang="fr-FR" sz="2000" dirty="0"/>
              <a:t>6 septembre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7705" y="6519446"/>
            <a:ext cx="3619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latin typeface="Arial Narrow" pitchFamily="34" charset="0"/>
              </a:rPr>
              <a:t>VRS </a:t>
            </a:r>
            <a:r>
              <a:rPr lang="en-US" sz="800" dirty="0" err="1" smtClean="0">
                <a:latin typeface="Arial Narrow" pitchFamily="34" charset="0"/>
              </a:rPr>
              <a:t>bourgeonnant</a:t>
            </a:r>
            <a:r>
              <a:rPr lang="en-US" sz="800" dirty="0" smtClean="0">
                <a:latin typeface="Arial Narrow" pitchFamily="34" charset="0"/>
              </a:rPr>
              <a:t> </a:t>
            </a:r>
            <a:r>
              <a:rPr lang="en-US" sz="800" dirty="0" err="1" smtClean="0">
                <a:latin typeface="Arial Narrow" pitchFamily="34" charset="0"/>
              </a:rPr>
              <a:t>d’une</a:t>
            </a:r>
            <a:r>
              <a:rPr lang="en-US" sz="800" dirty="0" smtClean="0">
                <a:latin typeface="Arial Narrow" pitchFamily="34" charset="0"/>
              </a:rPr>
              <a:t> cellule HEp-2 </a:t>
            </a:r>
            <a:r>
              <a:rPr lang="en-US" sz="800" dirty="0" err="1" smtClean="0">
                <a:latin typeface="Arial Narrow" pitchFamily="34" charset="0"/>
              </a:rPr>
              <a:t>infectée</a:t>
            </a:r>
            <a:r>
              <a:rPr lang="en-US" sz="800" dirty="0" smtClean="0">
                <a:latin typeface="Arial Narrow" pitchFamily="34" charset="0"/>
              </a:rPr>
              <a:t>, en </a:t>
            </a:r>
            <a:r>
              <a:rPr lang="en-US" sz="800" dirty="0" err="1" smtClean="0">
                <a:latin typeface="Arial Narrow" pitchFamily="34" charset="0"/>
              </a:rPr>
              <a:t>microscopie</a:t>
            </a:r>
            <a:r>
              <a:rPr lang="en-US" sz="800" dirty="0" smtClean="0">
                <a:latin typeface="Arial Narrow" pitchFamily="34" charset="0"/>
              </a:rPr>
              <a:t> </a:t>
            </a:r>
            <a:r>
              <a:rPr lang="en-US" sz="800" dirty="0" err="1" smtClean="0">
                <a:latin typeface="Arial Narrow" pitchFamily="34" charset="0"/>
              </a:rPr>
              <a:t>électronique</a:t>
            </a:r>
            <a:r>
              <a:rPr lang="en-US" sz="800" dirty="0" smtClean="0">
                <a:latin typeface="Arial Narrow" pitchFamily="34" charset="0"/>
              </a:rPr>
              <a:t>, </a:t>
            </a:r>
            <a:br>
              <a:rPr lang="en-US" sz="800" dirty="0" smtClean="0">
                <a:latin typeface="Arial Narrow" pitchFamily="34" charset="0"/>
              </a:rPr>
            </a:br>
            <a:r>
              <a:rPr lang="en-US" sz="800" dirty="0" err="1" smtClean="0">
                <a:latin typeface="Arial Narrow" pitchFamily="34" charset="0"/>
              </a:rPr>
              <a:t>Antioxid</a:t>
            </a:r>
            <a:r>
              <a:rPr lang="en-US" sz="800" dirty="0" smtClean="0">
                <a:latin typeface="Arial Narrow" pitchFamily="34" charset="0"/>
              </a:rPr>
              <a:t> </a:t>
            </a:r>
            <a:r>
              <a:rPr lang="en-US" sz="800" dirty="0" err="1" smtClean="0">
                <a:latin typeface="Arial Narrow" pitchFamily="34" charset="0"/>
              </a:rPr>
              <a:t>Redox</a:t>
            </a:r>
            <a:r>
              <a:rPr lang="en-US" sz="800" dirty="0" smtClean="0">
                <a:latin typeface="Arial Narrow" pitchFamily="34" charset="0"/>
              </a:rPr>
              <a:t> Signal. 2013 Jan 10; 18(2): 186–217. </a:t>
            </a:r>
            <a:endParaRPr lang="fr-FR" sz="800" dirty="0">
              <a:latin typeface="Arial Narrow" pitchFamily="34" charset="0"/>
            </a:endParaRPr>
          </a:p>
        </p:txBody>
      </p:sp>
      <p:pic>
        <p:nvPicPr>
          <p:cNvPr id="6" name="Image 5" descr="\\vdifile1\VDI_Ctx_DocumentsV2\c.calba\Documents\My Pictures\Logo\logo_sp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4" y="126364"/>
            <a:ext cx="1884337" cy="106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3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5"/>
          <p:cNvSpPr txBox="1">
            <a:spLocks/>
          </p:cNvSpPr>
          <p:nvPr/>
        </p:nvSpPr>
        <p:spPr>
          <a:xfrm>
            <a:off x="1185897" y="211657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baseline="30000" dirty="0">
              <a:latin typeface="Avenir Light" panose="020B0402020203020204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29625ACC-9862-44FC-85FB-1CECAF1C4377}"/>
              </a:ext>
            </a:extLst>
          </p:cNvPr>
          <p:cNvSpPr txBox="1">
            <a:spLocks/>
          </p:cNvSpPr>
          <p:nvPr/>
        </p:nvSpPr>
        <p:spPr>
          <a:xfrm>
            <a:off x="2126989" y="100589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Etude 3b </a:t>
            </a:r>
            <a:r>
              <a:rPr lang="fr-FR" dirty="0"/>
              <a:t>: </a:t>
            </a:r>
            <a:r>
              <a:rPr lang="fr-FR" sz="3600" dirty="0">
                <a:latin typeface="Avenir Light" panose="020B0402020203020204"/>
                <a:ea typeface="Verdana"/>
                <a:cs typeface="Verdana"/>
              </a:rPr>
              <a:t>Étude randomisée en ouvert sur le </a:t>
            </a:r>
            <a:r>
              <a:rPr lang="fr-FR" sz="3600" dirty="0" err="1">
                <a:latin typeface="Avenir Light" panose="020B0402020203020204"/>
                <a:ea typeface="Verdana"/>
                <a:cs typeface="Verdana"/>
              </a:rPr>
              <a:t>nirsevimab</a:t>
            </a:r>
            <a:r>
              <a:rPr lang="fr-FR" sz="3600" dirty="0">
                <a:latin typeface="Avenir Light" panose="020B0402020203020204"/>
                <a:ea typeface="Verdana"/>
                <a:cs typeface="Verdana"/>
              </a:rPr>
              <a:t> (par rapport à l’absence de traitement) dans la prévention des hospitalisations dues au virus respiratoire </a:t>
            </a:r>
            <a:r>
              <a:rPr lang="fr-FR" sz="3600" dirty="0" err="1">
                <a:latin typeface="Avenir Light" panose="020B0402020203020204"/>
                <a:ea typeface="Verdana"/>
                <a:cs typeface="Verdana"/>
              </a:rPr>
              <a:t>syncytial</a:t>
            </a:r>
            <a:r>
              <a:rPr lang="fr-FR" sz="3600" dirty="0">
                <a:latin typeface="Avenir Light" panose="020B0402020203020204"/>
                <a:ea typeface="Verdana"/>
                <a:cs typeface="Verdana"/>
              </a:rPr>
              <a:t> chez les nourrissons </a:t>
            </a:r>
            <a:endParaRPr lang="fr-FR" sz="3600" dirty="0">
              <a:latin typeface="Avenir Light" panose="020B0402020203020204"/>
            </a:endParaRPr>
          </a:p>
        </p:txBody>
      </p:sp>
      <p:pic>
        <p:nvPicPr>
          <p:cNvPr id="42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B2A776D-0B67-4711-A288-F20D870DD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" y="100589"/>
            <a:ext cx="2002160" cy="15477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3" name="Table 7">
            <a:extLst>
              <a:ext uri="{FF2B5EF4-FFF2-40B4-BE49-F238E27FC236}">
                <a16:creationId xmlns:a16="http://schemas.microsoft.com/office/drawing/2014/main" id="{58408ED5-87F8-CAE5-AB72-92373ED6A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0"/>
              </p:ext>
            </p:extLst>
          </p:nvPr>
        </p:nvGraphicFramePr>
        <p:xfrm>
          <a:off x="219172" y="1514364"/>
          <a:ext cx="5382842" cy="52358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0280">
                  <a:extLst>
                    <a:ext uri="{9D8B030D-6E8A-4147-A177-3AD203B41FA5}">
                      <a16:colId xmlns:a16="http://schemas.microsoft.com/office/drawing/2014/main" val="564791575"/>
                    </a:ext>
                  </a:extLst>
                </a:gridCol>
                <a:gridCol w="1531526">
                  <a:extLst>
                    <a:ext uri="{9D8B030D-6E8A-4147-A177-3AD203B41FA5}">
                      <a16:colId xmlns:a16="http://schemas.microsoft.com/office/drawing/2014/main" val="2747172082"/>
                    </a:ext>
                  </a:extLst>
                </a:gridCol>
                <a:gridCol w="2221036">
                  <a:extLst>
                    <a:ext uri="{9D8B030D-6E8A-4147-A177-3AD203B41FA5}">
                      <a16:colId xmlns:a16="http://schemas.microsoft.com/office/drawing/2014/main" val="758497891"/>
                    </a:ext>
                  </a:extLst>
                </a:gridCol>
              </a:tblGrid>
              <a:tr h="1269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effectLst/>
                          <a:latin typeface="Avenir Light" panose="020B0402020203020204"/>
                        </a:rPr>
                        <a:t>Nirsevimab</a:t>
                      </a:r>
                      <a:r>
                        <a:rPr lang="en-US" sz="2000" b="1" dirty="0">
                          <a:effectLst/>
                          <a:latin typeface="Avenir Light" panose="020B0402020203020204"/>
                        </a:rPr>
                        <a:t/>
                      </a:r>
                      <a:br>
                        <a:rPr lang="en-US" sz="2000" b="1" dirty="0">
                          <a:effectLst/>
                          <a:latin typeface="Avenir Light" panose="020B0402020203020204"/>
                        </a:rPr>
                      </a:br>
                      <a:r>
                        <a:rPr lang="en-US" sz="2000" b="1" dirty="0">
                          <a:effectLst/>
                          <a:latin typeface="Avenir Light" panose="020B0402020203020204"/>
                        </a:rPr>
                        <a:t>(N=4037)</a:t>
                      </a:r>
                      <a:endParaRPr lang="en-US" sz="2000" b="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Avenir Light" panose="020B0402020203020204"/>
                        </a:rPr>
                        <a:t>Pas </a:t>
                      </a:r>
                      <a:r>
                        <a:rPr lang="en-US" sz="2000" b="1" dirty="0" err="1">
                          <a:effectLst/>
                          <a:latin typeface="Avenir Light" panose="020B0402020203020204"/>
                        </a:rPr>
                        <a:t>d’intervention</a:t>
                      </a:r>
                      <a:r>
                        <a:rPr lang="en-US" sz="2000" b="1" dirty="0">
                          <a:effectLst/>
                          <a:latin typeface="Avenir Light" panose="020B0402020203020204"/>
                        </a:rPr>
                        <a:t/>
                      </a:r>
                      <a:br>
                        <a:rPr lang="en-US" sz="2000" b="1" dirty="0">
                          <a:effectLst/>
                          <a:latin typeface="Avenir Light" panose="020B0402020203020204"/>
                        </a:rPr>
                      </a:br>
                      <a:r>
                        <a:rPr lang="en-US" sz="2000" b="1" dirty="0">
                          <a:effectLst/>
                          <a:latin typeface="Avenir Light" panose="020B0402020203020204"/>
                        </a:rPr>
                        <a:t>(N=4021)</a:t>
                      </a:r>
                      <a:endParaRPr lang="fr-FR" sz="2000" dirty="0">
                        <a:latin typeface="Avenir Light" panose="020B040202020302020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775204"/>
                  </a:ext>
                </a:extLst>
              </a:tr>
              <a:tr h="652272">
                <a:tc gridSpan="3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Hospitalisation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pour IRVI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pendant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saison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VRS, n(%)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32470"/>
                  </a:ext>
                </a:extLst>
              </a:tr>
              <a:tr h="479225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Oui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 (0,3)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 (1,5)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0623362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4026 (99,7)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3961 (98,5)</a:t>
                      </a:r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312879"/>
                  </a:ext>
                </a:extLst>
              </a:tr>
              <a:tr h="32613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251206"/>
                  </a:ext>
                </a:extLst>
              </a:tr>
              <a:tr h="91321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Efficacité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83,21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67290"/>
                  </a:ext>
                </a:extLst>
              </a:tr>
              <a:tr h="486584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 .95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67,8- 92,0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17339"/>
                  </a:ext>
                </a:extLst>
              </a:tr>
              <a:tr h="456608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&lt;0,0001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60504"/>
                  </a:ext>
                </a:extLst>
              </a:tr>
            </a:tbl>
          </a:graphicData>
        </a:graphic>
      </p:graphicFrame>
      <p:graphicFrame>
        <p:nvGraphicFramePr>
          <p:cNvPr id="44" name="Table 7">
            <a:extLst>
              <a:ext uri="{FF2B5EF4-FFF2-40B4-BE49-F238E27FC236}">
                <a16:creationId xmlns:a16="http://schemas.microsoft.com/office/drawing/2014/main" id="{00ED99BB-0B06-8427-F589-7E38563BE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04318"/>
              </p:ext>
            </p:extLst>
          </p:nvPr>
        </p:nvGraphicFramePr>
        <p:xfrm>
          <a:off x="5778259" y="1537221"/>
          <a:ext cx="6340396" cy="52008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24275">
                  <a:extLst>
                    <a:ext uri="{9D8B030D-6E8A-4147-A177-3AD203B41FA5}">
                      <a16:colId xmlns:a16="http://schemas.microsoft.com/office/drawing/2014/main" val="564791575"/>
                    </a:ext>
                  </a:extLst>
                </a:gridCol>
                <a:gridCol w="864637">
                  <a:extLst>
                    <a:ext uri="{9D8B030D-6E8A-4147-A177-3AD203B41FA5}">
                      <a16:colId xmlns:a16="http://schemas.microsoft.com/office/drawing/2014/main" val="2928539720"/>
                    </a:ext>
                  </a:extLst>
                </a:gridCol>
                <a:gridCol w="1442842">
                  <a:extLst>
                    <a:ext uri="{9D8B030D-6E8A-4147-A177-3AD203B41FA5}">
                      <a16:colId xmlns:a16="http://schemas.microsoft.com/office/drawing/2014/main" val="4067066827"/>
                    </a:ext>
                  </a:extLst>
                </a:gridCol>
                <a:gridCol w="182900">
                  <a:extLst>
                    <a:ext uri="{9D8B030D-6E8A-4147-A177-3AD203B41FA5}">
                      <a16:colId xmlns:a16="http://schemas.microsoft.com/office/drawing/2014/main" val="699400443"/>
                    </a:ext>
                  </a:extLst>
                </a:gridCol>
                <a:gridCol w="1625742">
                  <a:extLst>
                    <a:ext uri="{9D8B030D-6E8A-4147-A177-3AD203B41FA5}">
                      <a16:colId xmlns:a16="http://schemas.microsoft.com/office/drawing/2014/main" val="4175202010"/>
                    </a:ext>
                  </a:extLst>
                </a:gridCol>
              </a:tblGrid>
              <a:tr h="1255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900" b="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900" b="1" dirty="0">
                          <a:effectLst/>
                          <a:latin typeface="Avenir Light" panose="020B0402020203020204"/>
                        </a:rPr>
                        <a:t>Nirsevimab</a:t>
                      </a:r>
                      <a:br>
                        <a:rPr lang="en-US" sz="1900" b="1" dirty="0">
                          <a:effectLst/>
                          <a:latin typeface="Avenir Light" panose="020B0402020203020204"/>
                        </a:rPr>
                      </a:br>
                      <a:r>
                        <a:rPr lang="en-US" sz="1900" b="1" dirty="0">
                          <a:effectLst/>
                          <a:latin typeface="Avenir Light" panose="020B0402020203020204"/>
                        </a:rPr>
                        <a:t>(N=4037)</a:t>
                      </a:r>
                      <a:endParaRPr lang="en-US" sz="1900" b="1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900" b="1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900" b="1" dirty="0">
                          <a:effectLst/>
                          <a:latin typeface="Avenir Light" panose="020B0402020203020204"/>
                        </a:rPr>
                        <a:t>Pas </a:t>
                      </a:r>
                      <a:r>
                        <a:rPr lang="en-US" sz="1900" b="1" dirty="0" err="1">
                          <a:effectLst/>
                          <a:latin typeface="Avenir Light" panose="020B0402020203020204"/>
                        </a:rPr>
                        <a:t>d’intervention</a:t>
                      </a:r>
                      <a:r>
                        <a:rPr lang="en-US" sz="1900" b="1" dirty="0">
                          <a:effectLst/>
                          <a:latin typeface="Avenir Light" panose="020B0402020203020204"/>
                        </a:rPr>
                        <a:t/>
                      </a:r>
                      <a:br>
                        <a:rPr lang="en-US" sz="1900" b="1" dirty="0">
                          <a:effectLst/>
                          <a:latin typeface="Avenir Light" panose="020B0402020203020204"/>
                        </a:rPr>
                      </a:br>
                      <a:r>
                        <a:rPr lang="en-US" sz="1900" b="1" dirty="0">
                          <a:effectLst/>
                          <a:latin typeface="Avenir Light" panose="020B0402020203020204"/>
                        </a:rPr>
                        <a:t>(N=4021)</a:t>
                      </a:r>
                      <a:endParaRPr lang="en-US" sz="1900" b="1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900" b="1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775204"/>
                  </a:ext>
                </a:extLst>
              </a:tr>
              <a:tr h="481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30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2558"/>
                  </a:ext>
                </a:extLst>
              </a:tr>
              <a:tr h="642387">
                <a:tc gridSpan="5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Infections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à VRS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très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sévères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pendant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saison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VRS, n(%)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venir Light" panose="020B04020202030202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432470"/>
                  </a:ext>
                </a:extLst>
              </a:tr>
              <a:tr h="397476"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Oui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(0,1)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 (0,5)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0623362"/>
                  </a:ext>
                </a:extLst>
              </a:tr>
              <a:tr h="806450"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4032 (99,9)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4002 (99,5)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312879"/>
                  </a:ext>
                </a:extLst>
              </a:tr>
              <a:tr h="321193">
                <a:tc gridSpan="5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206"/>
                  </a:ext>
                </a:extLst>
              </a:tr>
              <a:tr h="742785"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Efficacité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75,71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3167290"/>
                  </a:ext>
                </a:extLst>
              </a:tr>
              <a:tr h="501644"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 .95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32,7- 92,9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4817339"/>
                  </a:ext>
                </a:extLst>
              </a:tr>
              <a:tr h="470132"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0,0036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26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68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itle 5"/>
          <p:cNvSpPr txBox="1">
            <a:spLocks/>
          </p:cNvSpPr>
          <p:nvPr/>
        </p:nvSpPr>
        <p:spPr>
          <a:xfrm>
            <a:off x="1185897" y="211657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baseline="30000" dirty="0">
              <a:latin typeface="Avenir Light" panose="020B0402020203020204"/>
            </a:endParaRPr>
          </a:p>
        </p:txBody>
      </p:sp>
      <p:pic>
        <p:nvPicPr>
          <p:cNvPr id="42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B2A776D-0B67-4711-A288-F20D870DD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0" y="63602"/>
            <a:ext cx="2002160" cy="1547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43E6EA45-AEA5-5939-CB07-25451005B359}"/>
              </a:ext>
            </a:extLst>
          </p:cNvPr>
          <p:cNvSpPr txBox="1">
            <a:spLocks/>
          </p:cNvSpPr>
          <p:nvPr/>
        </p:nvSpPr>
        <p:spPr>
          <a:xfrm>
            <a:off x="127892" y="330617"/>
            <a:ext cx="101502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Incidence globale des Bronchiolites hospitalisées </a:t>
            </a:r>
          </a:p>
          <a:p>
            <a:r>
              <a:rPr lang="fr-FR" sz="3200" dirty="0"/>
              <a:t>toutes causes confondues </a:t>
            </a:r>
            <a:endParaRPr lang="en-US" sz="3200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2AA84E45-D225-B664-3658-0BB33774C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1070"/>
              </p:ext>
            </p:extLst>
          </p:nvPr>
        </p:nvGraphicFramePr>
        <p:xfrm>
          <a:off x="523819" y="2273974"/>
          <a:ext cx="11553468" cy="43567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28612">
                  <a:extLst>
                    <a:ext uri="{9D8B030D-6E8A-4147-A177-3AD203B41FA5}">
                      <a16:colId xmlns:a16="http://schemas.microsoft.com/office/drawing/2014/main" val="564791575"/>
                    </a:ext>
                  </a:extLst>
                </a:gridCol>
                <a:gridCol w="2962428">
                  <a:extLst>
                    <a:ext uri="{9D8B030D-6E8A-4147-A177-3AD203B41FA5}">
                      <a16:colId xmlns:a16="http://schemas.microsoft.com/office/drawing/2014/main" val="4067066827"/>
                    </a:ext>
                  </a:extLst>
                </a:gridCol>
                <a:gridCol w="2962428">
                  <a:extLst>
                    <a:ext uri="{9D8B030D-6E8A-4147-A177-3AD203B41FA5}">
                      <a16:colId xmlns:a16="http://schemas.microsoft.com/office/drawing/2014/main" val="4175202010"/>
                    </a:ext>
                  </a:extLst>
                </a:gridCol>
              </a:tblGrid>
              <a:tr h="74348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 err="1">
                          <a:effectLst/>
                        </a:rPr>
                        <a:t>Nirsevimab</a:t>
                      </a:r>
                      <a:r>
                        <a:rPr lang="en-US" sz="2000" b="1" dirty="0">
                          <a:effectLst/>
                        </a:rPr>
                        <a:t/>
                      </a:r>
                      <a:br>
                        <a:rPr lang="en-US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(N=4037)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effectLst/>
                        </a:rPr>
                        <a:t>Pas </a:t>
                      </a:r>
                      <a:r>
                        <a:rPr lang="en-US" sz="2000" b="1" dirty="0" err="1">
                          <a:effectLst/>
                        </a:rPr>
                        <a:t>d’intervention</a:t>
                      </a:r>
                      <a:r>
                        <a:rPr lang="en-US" sz="2000" b="1" dirty="0">
                          <a:effectLst/>
                        </a:rPr>
                        <a:t/>
                      </a:r>
                      <a:br>
                        <a:rPr lang="en-US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(N=4021)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775204"/>
                  </a:ext>
                </a:extLst>
              </a:tr>
              <a:tr h="3261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86288"/>
                  </a:ext>
                </a:extLst>
              </a:tr>
              <a:tr h="63618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</a:rPr>
                        <a:t>Bronchiolites</a:t>
                      </a:r>
                      <a:r>
                        <a:rPr lang="en-US" sz="2400" b="1" baseline="0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toutes</a:t>
                      </a:r>
                      <a:r>
                        <a:rPr lang="en-US" sz="2400" b="1" dirty="0">
                          <a:effectLst/>
                        </a:rPr>
                        <a:t> causes </a:t>
                      </a:r>
                      <a:r>
                        <a:rPr lang="en-US" sz="2400" b="1" dirty="0" err="1">
                          <a:effectLst/>
                        </a:rPr>
                        <a:t>confondues</a:t>
                      </a:r>
                      <a:r>
                        <a:rPr lang="en-US" sz="2400" b="1" dirty="0">
                          <a:effectLst/>
                        </a:rPr>
                        <a:t>, n(%)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6432470"/>
                  </a:ext>
                </a:extLst>
              </a:tr>
              <a:tr h="391329"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</a:pPr>
                      <a:r>
                        <a:rPr lang="en-US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45 (1,1)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98 (2,4)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0623362"/>
                  </a:ext>
                </a:extLst>
              </a:tr>
              <a:tr h="391329">
                <a:tc>
                  <a:txBody>
                    <a:bodyPr/>
                    <a:lstStyle/>
                    <a:p>
                      <a:pPr marL="190500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Non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3992 (98,9)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3923 (97,6)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312879"/>
                  </a:ext>
                </a:extLst>
              </a:tr>
              <a:tr h="3261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51206"/>
                  </a:ext>
                </a:extLst>
              </a:tr>
              <a:tr h="45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1" dirty="0" err="1">
                          <a:effectLst/>
                          <a:latin typeface="+mj-lt"/>
                        </a:rPr>
                        <a:t>Efficacité</a:t>
                      </a:r>
                      <a:endParaRPr lang="en-US" sz="1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58,04</a:t>
                      </a:r>
                      <a:endParaRPr lang="en-US" sz="1800" b="1" dirty="0">
                        <a:solidFill>
                          <a:schemeClr val="accent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3167290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IC .95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39,7- 71,2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4817339"/>
                  </a:ext>
                </a:extLst>
              </a:tr>
              <a:tr h="45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+mj-lt"/>
                        </a:rPr>
                        <a:t>p-value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&lt;0,0001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26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5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prstGeom prst="round1Rect">
            <a:avLst>
              <a:gd name="adj" fmla="val 0"/>
            </a:avLst>
          </a:prstGeom>
        </p:spPr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8FAAC2-ECC7-674E-BA6D-9C8C798446C6}" type="datetime1">
              <a:rPr lang="fr-FR" cap="all" smtClean="0"/>
              <a:t>06/09/2023</a:t>
            </a:fld>
            <a:endParaRPr lang="fr-FR" cap="all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7533" indent="0">
              <a:buNone/>
            </a:pPr>
            <a:r>
              <a:rPr lang="fr-FR" dirty="0"/>
              <a:t>2. En pratique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706471" y="3332989"/>
            <a:ext cx="336000" cy="3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6527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06/09/2023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Population cible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Nourrissons nés à partir du 6 février 2023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o </a:t>
            </a:r>
            <a:r>
              <a:rPr lang="fr-FR" b="1" dirty="0"/>
              <a:t>A la naissance en maternité </a:t>
            </a:r>
            <a:r>
              <a:rPr lang="fr-FR" dirty="0"/>
              <a:t>pour les enfants nés à partir du </a:t>
            </a:r>
            <a:r>
              <a:rPr lang="fr-FR" b="1" dirty="0"/>
              <a:t>15 septembre 2023 </a:t>
            </a:r>
            <a:r>
              <a:rPr lang="fr-FR" dirty="0"/>
              <a:t>et la fin de la circulation épidémique VRS. </a:t>
            </a:r>
          </a:p>
          <a:p>
            <a:endParaRPr lang="fr-FR" dirty="0"/>
          </a:p>
          <a:p>
            <a:r>
              <a:rPr lang="fr-FR" dirty="0"/>
              <a:t>o </a:t>
            </a:r>
            <a:r>
              <a:rPr lang="fr-FR" b="1" dirty="0"/>
              <a:t>Dans des cabinets de médecine générale, de pédiatrie, PMI</a:t>
            </a:r>
            <a:r>
              <a:rPr lang="fr-FR" dirty="0"/>
              <a:t> pendant la période épidémique mi-septembre-fin janvier (si non vacciné en maternité)</a:t>
            </a:r>
          </a:p>
          <a:p>
            <a:endParaRPr lang="fr-FR" dirty="0"/>
          </a:p>
          <a:p>
            <a:r>
              <a:rPr lang="fr-FR" dirty="0"/>
              <a:t>&gt; </a:t>
            </a:r>
            <a:r>
              <a:rPr lang="fr-FR" b="1" dirty="0"/>
              <a:t>Immunisation LE PLUS TOT POSSIBLE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14C40C7-F9DF-41F7-BB7D-9A753C305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62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extLst>
              <a:ext uri="{FF2B5EF4-FFF2-40B4-BE49-F238E27FC236}">
                <a16:creationId xmlns:a16="http://schemas.microsoft.com/office/drawing/2014/main" id="{6BCF15B7-05C7-AE19-575F-43D506DC39FB}"/>
              </a:ext>
            </a:extLst>
          </p:cNvPr>
          <p:cNvSpPr txBox="1"/>
          <p:nvPr/>
        </p:nvSpPr>
        <p:spPr>
          <a:xfrm>
            <a:off x="3241888" y="204361"/>
            <a:ext cx="613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Calibri" panose="020F0502020204030204"/>
              </a:rPr>
              <a:t>Nourrissons nés à partir de 15 septembre 2023</a:t>
            </a:r>
          </a:p>
          <a:p>
            <a:pPr algn="ctr"/>
            <a:r>
              <a:rPr lang="fr-FR" sz="2400" b="1" dirty="0">
                <a:latin typeface="Calibri" panose="020F0502020204030204"/>
              </a:rPr>
              <a:t>Immunisation avant la sortie de la maternité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4506AD2-93ED-25AA-1078-7026A2ED5FF3}"/>
              </a:ext>
            </a:extLst>
          </p:cNvPr>
          <p:cNvSpPr/>
          <p:nvPr/>
        </p:nvSpPr>
        <p:spPr>
          <a:xfrm>
            <a:off x="553431" y="1066136"/>
            <a:ext cx="11347023" cy="17043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fr-FR" dirty="0"/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75524E1D-A010-8585-1FF0-564A1F380768}"/>
              </a:ext>
            </a:extLst>
          </p:cNvPr>
          <p:cNvGraphicFramePr/>
          <p:nvPr>
            <p:extLst/>
          </p:nvPr>
        </p:nvGraphicFramePr>
        <p:xfrm>
          <a:off x="719404" y="2302949"/>
          <a:ext cx="10680377" cy="76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D8698154-7C59-6E76-52C0-2BE5C0D1A142}"/>
              </a:ext>
            </a:extLst>
          </p:cNvPr>
          <p:cNvSpPr txBox="1"/>
          <p:nvPr/>
        </p:nvSpPr>
        <p:spPr>
          <a:xfrm>
            <a:off x="-161172" y="3944232"/>
            <a:ext cx="12228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/>
              <a:t>      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9D07F93-3102-9218-BD4C-FF9874160119}"/>
              </a:ext>
            </a:extLst>
          </p:cNvPr>
          <p:cNvSpPr txBox="1"/>
          <p:nvPr/>
        </p:nvSpPr>
        <p:spPr>
          <a:xfrm>
            <a:off x="422567" y="6097221"/>
            <a:ext cx="11047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DCD9EFF-CF67-C93E-DB07-C2AF4478D9CD}"/>
              </a:ext>
            </a:extLst>
          </p:cNvPr>
          <p:cNvSpPr txBox="1"/>
          <p:nvPr/>
        </p:nvSpPr>
        <p:spPr>
          <a:xfrm>
            <a:off x="1337261" y="1867369"/>
            <a:ext cx="118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Médecin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852FC15-DBC4-B488-42E5-D5A596753782}"/>
              </a:ext>
            </a:extLst>
          </p:cNvPr>
          <p:cNvSpPr txBox="1"/>
          <p:nvPr/>
        </p:nvSpPr>
        <p:spPr>
          <a:xfrm>
            <a:off x="4751851" y="1729600"/>
            <a:ext cx="2400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Pharmacie à Usage Intérieur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5283CBA-FDC4-3C7C-D343-0F1583955C9F}"/>
              </a:ext>
            </a:extLst>
          </p:cNvPr>
          <p:cNvSpPr txBox="1"/>
          <p:nvPr/>
        </p:nvSpPr>
        <p:spPr>
          <a:xfrm>
            <a:off x="8211339" y="1839733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Médecin ou infirmier(e) </a:t>
            </a:r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E3EB999-2679-0B26-1FF6-F19D6FC2DF40}"/>
              </a:ext>
            </a:extLst>
          </p:cNvPr>
          <p:cNvSpPr txBox="1"/>
          <p:nvPr/>
        </p:nvSpPr>
        <p:spPr>
          <a:xfrm>
            <a:off x="11797257" y="6385809"/>
            <a:ext cx="26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E7AC28-447B-4A0C-8D4E-8255B4043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17" y="3204576"/>
            <a:ext cx="12013383" cy="355565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75C529-3DBF-4AFE-B664-030197DD5F5B}"/>
              </a:ext>
            </a:extLst>
          </p:cNvPr>
          <p:cNvSpPr/>
          <p:nvPr/>
        </p:nvSpPr>
        <p:spPr>
          <a:xfrm>
            <a:off x="335360" y="3236980"/>
            <a:ext cx="2190925" cy="55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10729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 /conservation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Prescription </a:t>
            </a:r>
            <a:r>
              <a:rPr lang="fr-FR" b="1" dirty="0"/>
              <a:t>par un médecin </a:t>
            </a:r>
            <a:r>
              <a:rPr lang="fr-FR" dirty="0"/>
              <a:t>sur ordonnance classique. </a:t>
            </a:r>
          </a:p>
          <a:p>
            <a:endParaRPr lang="fr-FR" dirty="0"/>
          </a:p>
          <a:p>
            <a:pPr algn="just">
              <a:lnSpc>
                <a:spcPts val="1951"/>
              </a:lnSpc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ts val="1951"/>
              </a:lnSpc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Conservation au réfrigérateur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(entre 2°C et 8°C). </a:t>
            </a:r>
          </a:p>
          <a:p>
            <a:pPr algn="just">
              <a:lnSpc>
                <a:spcPts val="1951"/>
              </a:lnSpc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ts val="1951"/>
              </a:lnSpc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Une fois sorti du réfrigérateur,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</a:rPr>
              <a:t>Beyfortus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® doit être protégé de la lumière et utilisé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dans les 8 heures.</a:t>
            </a:r>
          </a:p>
          <a:p>
            <a:pPr algn="just">
              <a:lnSpc>
                <a:spcPts val="1951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Une fois ce délai écoulé, la seringue doit être jetée.</a:t>
            </a: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51"/>
              </a:lnSpc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Source: RCP de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Beyfortus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Beyfortus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  <a:hlinkClick r:id="rId2"/>
              </a:rPr>
              <a:t>, INN-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nirsevimab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  <a:hlinkClick r:id="rId2"/>
              </a:rPr>
              <a:t> (europa.eu)</a:t>
            </a:r>
            <a:endParaRPr lang="fr-FR" b="1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819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06/09/2023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Présentation/circuit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prstClr val="black"/>
                </a:solidFill>
                <a:latin typeface="Calibri" panose="020F0502020204030204"/>
              </a:rPr>
              <a:t>1 injection en intra-musculaire, </a:t>
            </a:r>
            <a:r>
              <a:rPr lang="fr-FR" b="1" dirty="0">
                <a:latin typeface="Calibri" panose="020F0502020204030204"/>
              </a:rPr>
              <a:t>une seule fois</a:t>
            </a:r>
          </a:p>
          <a:p>
            <a:pPr marL="685783" lvl="1" defTabSz="914377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fr-FR" sz="2000" b="1" dirty="0">
                <a:latin typeface="Calibri" panose="020F0502020204030204"/>
              </a:rPr>
              <a:t>Dans la partie antérolatérale de la cuisse. 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/>
              </a:rPr>
              <a:t>Dose selon le poids</a:t>
            </a:r>
          </a:p>
          <a:p>
            <a:pPr marL="685783" lvl="1" defTabSz="914377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fr-FR" sz="2000" b="1" dirty="0">
                <a:latin typeface="Calibri" panose="020F0502020204030204"/>
              </a:rPr>
              <a:t>50 mg (0,5 </a:t>
            </a:r>
            <a:r>
              <a:rPr lang="fr-FR" sz="2000" b="1" dirty="0" err="1">
                <a:latin typeface="Calibri" panose="020F0502020204030204"/>
              </a:rPr>
              <a:t>mL</a:t>
            </a:r>
            <a:r>
              <a:rPr lang="fr-FR" sz="2000" b="1" dirty="0">
                <a:latin typeface="Calibri" panose="020F0502020204030204"/>
              </a:rPr>
              <a:t>) </a:t>
            </a:r>
            <a:r>
              <a:rPr lang="fr-FR" sz="2000" dirty="0">
                <a:latin typeface="Calibri" panose="020F0502020204030204"/>
              </a:rPr>
              <a:t>si poids </a:t>
            </a:r>
            <a:r>
              <a:rPr lang="fr-FR" sz="2000" b="1" dirty="0">
                <a:latin typeface="Calibri" panose="020F0502020204030204"/>
              </a:rPr>
              <a:t>&lt; 5kg</a:t>
            </a:r>
          </a:p>
          <a:p>
            <a:pPr marL="685783" lvl="1" defTabSz="914377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/>
            </a:pPr>
            <a:r>
              <a:rPr lang="fr-FR" sz="2000" b="1" dirty="0">
                <a:latin typeface="Calibri" panose="020F0502020204030204"/>
              </a:rPr>
              <a:t>100 mg (1 </a:t>
            </a:r>
            <a:r>
              <a:rPr lang="fr-FR" sz="2000" b="1" dirty="0" err="1">
                <a:latin typeface="Calibri" panose="020F0502020204030204"/>
              </a:rPr>
              <a:t>mL</a:t>
            </a:r>
            <a:r>
              <a:rPr lang="fr-FR" sz="2000" b="1" dirty="0">
                <a:latin typeface="Calibri" panose="020F0502020204030204"/>
              </a:rPr>
              <a:t>) </a:t>
            </a:r>
            <a:r>
              <a:rPr lang="fr-FR" sz="2000" dirty="0">
                <a:latin typeface="Calibri" panose="020F0502020204030204"/>
              </a:rPr>
              <a:t>si poids </a:t>
            </a:r>
            <a:r>
              <a:rPr lang="fr-FR" sz="2000" b="1" dirty="0">
                <a:latin typeface="Calibri" panose="020F0502020204030204"/>
              </a:rPr>
              <a:t>≥  5kg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Source: RCP de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Beyfortus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00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Beyfortus</a:t>
            </a:r>
            <a:r>
              <a:rPr lang="fr-FR" sz="1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, INN-</a:t>
            </a:r>
            <a:r>
              <a:rPr lang="fr-FR" sz="1400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nirsevimab</a:t>
            </a:r>
            <a:r>
              <a:rPr lang="fr-FR" sz="1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 (europa.eu)</a:t>
            </a:r>
            <a:endParaRPr lang="fr-FR" b="1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1951"/>
              </a:lnSpc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A53335F-8DE8-4B40-9BCF-054B71DF090C}"/>
              </a:ext>
            </a:extLst>
          </p:cNvPr>
          <p:cNvGrpSpPr/>
          <p:nvPr/>
        </p:nvGrpSpPr>
        <p:grpSpPr>
          <a:xfrm>
            <a:off x="6598765" y="1800142"/>
            <a:ext cx="5065481" cy="2588964"/>
            <a:chOff x="420298" y="230188"/>
            <a:chExt cx="11184098" cy="603743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4710504-1CC3-4569-B0C9-F21F0929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298" y="230188"/>
              <a:ext cx="11184098" cy="603743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CD03094-F818-40B3-BA32-00B71630580E}"/>
                </a:ext>
              </a:extLst>
            </p:cNvPr>
            <p:cNvSpPr txBox="1"/>
            <p:nvPr/>
          </p:nvSpPr>
          <p:spPr>
            <a:xfrm>
              <a:off x="4091233" y="2452538"/>
              <a:ext cx="1328637" cy="57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0,5ml</a:t>
              </a:r>
              <a:endPara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06C6D26-EB33-489A-993F-8479AAE2FB5C}"/>
                </a:ext>
              </a:extLst>
            </p:cNvPr>
            <p:cNvSpPr txBox="1"/>
            <p:nvPr/>
          </p:nvSpPr>
          <p:spPr>
            <a:xfrm>
              <a:off x="9982200" y="2452538"/>
              <a:ext cx="1328637" cy="57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08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 administration/carnet de santé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fr-FR" b="1" dirty="0"/>
              <a:t>Co-administration possible avec tous les vaccins de l’enfance</a:t>
            </a:r>
            <a:endParaRPr lang="fr-FR" dirty="0"/>
          </a:p>
          <a:p>
            <a:r>
              <a:rPr lang="fr-FR" dirty="0"/>
              <a:t>Pas de délai entre son injection et l’injection d’un autre vaccin</a:t>
            </a:r>
          </a:p>
          <a:p>
            <a:r>
              <a:rPr lang="fr-FR" dirty="0"/>
              <a:t>Si un vaccin doit être réalisé sur la même cuisse que le </a:t>
            </a:r>
            <a:r>
              <a:rPr lang="fr-FR" dirty="0" err="1"/>
              <a:t>Nirsévimab</a:t>
            </a:r>
            <a:r>
              <a:rPr lang="fr-FR" dirty="0"/>
              <a:t>, garder un intervalle de 2,5 cm (un pouce) comme cela est recommandé pour 2 vaccins.</a:t>
            </a:r>
          </a:p>
          <a:p>
            <a:pPr lvl="0"/>
            <a:endParaRPr lang="fr-FR" b="1" dirty="0"/>
          </a:p>
          <a:p>
            <a:pPr lvl="0"/>
            <a:r>
              <a:rPr lang="fr-FR" b="1" dirty="0"/>
              <a:t>Inscription dans le carnet de santé</a:t>
            </a:r>
            <a:endParaRPr lang="fr-FR" dirty="0"/>
          </a:p>
          <a:p>
            <a:r>
              <a:rPr lang="fr-FR" dirty="0"/>
              <a:t>Page</a:t>
            </a:r>
            <a:r>
              <a:rPr lang="fr-FR" i="1" dirty="0"/>
              <a:t>« statut clinique ou immunitaire pour les maladies à prévention vaccinale »</a:t>
            </a:r>
            <a:r>
              <a:rPr lang="fr-FR" dirty="0"/>
              <a:t>. </a:t>
            </a:r>
          </a:p>
          <a:p>
            <a:r>
              <a:rPr lang="fr-FR" dirty="0"/>
              <a:t>Dose, le lot et la date d’administration.</a:t>
            </a:r>
          </a:p>
          <a:p>
            <a:pPr algn="just">
              <a:lnSpc>
                <a:spcPts val="1951"/>
              </a:lnSpc>
            </a:pP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951"/>
              </a:lnSpc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Produit pris en charge à 100% sans avance de frais</a:t>
            </a:r>
          </a:p>
          <a:p>
            <a:endParaRPr lang="fr-FR" dirty="0"/>
          </a:p>
          <a:p>
            <a:r>
              <a:rPr lang="fr-FR" sz="1467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Source: RCP de </a:t>
            </a:r>
            <a:r>
              <a:rPr lang="fr-FR" sz="1467" dirty="0" err="1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Beyfortus</a:t>
            </a:r>
            <a:r>
              <a:rPr lang="fr-FR" sz="1467" dirty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467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Beyfortus</a:t>
            </a:r>
            <a:r>
              <a:rPr lang="fr-FR" sz="1467" dirty="0">
                <a:solidFill>
                  <a:prstClr val="black"/>
                </a:solidFill>
                <a:latin typeface="Calibri" panose="020F0502020204030204"/>
                <a:hlinkClick r:id="rId2"/>
              </a:rPr>
              <a:t>, INN-</a:t>
            </a:r>
            <a:r>
              <a:rPr lang="fr-FR" sz="1467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nirsevimab</a:t>
            </a:r>
            <a:r>
              <a:rPr lang="fr-FR" sz="1467" dirty="0">
                <a:solidFill>
                  <a:prstClr val="black"/>
                </a:solidFill>
                <a:latin typeface="Calibri" panose="020F0502020204030204"/>
                <a:hlinkClick r:id="rId2"/>
              </a:rPr>
              <a:t> (europa.eu)</a:t>
            </a:r>
            <a:endParaRPr lang="fr-FR" sz="1467" b="1" dirty="0">
              <a:solidFill>
                <a:prstClr val="black"/>
              </a:solidFill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67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870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secondaires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effets secondaires les plus fréquemment rapportés </a:t>
            </a:r>
          </a:p>
          <a:p>
            <a:r>
              <a:rPr lang="fr-FR" dirty="0"/>
              <a:t>-la survenue d’une fièvre dans les 7 jours suivant l’injection</a:t>
            </a:r>
          </a:p>
          <a:p>
            <a:r>
              <a:rPr lang="fr-FR" dirty="0"/>
              <a:t>-la survenue d’une éruption cutanée dans les 14 jours.</a:t>
            </a:r>
          </a:p>
          <a:p>
            <a:r>
              <a:rPr lang="fr-FR" dirty="0"/>
              <a:t>Aucun effet indésirable grave n’a été rapporté dans les études cliniques. Aucune anaphylaxie </a:t>
            </a:r>
            <a:r>
              <a:rPr lang="fr-FR" dirty="0" smtClean="0"/>
              <a:t>rapportée </a:t>
            </a:r>
            <a:r>
              <a:rPr lang="fr-FR" dirty="0"/>
              <a:t>mais ce risque ne peut être exclu.</a:t>
            </a:r>
          </a:p>
          <a:p>
            <a:endParaRPr lang="fr-FR" dirty="0"/>
          </a:p>
          <a:p>
            <a:endParaRPr lang="fr-FR" sz="1467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605543-AF9B-4CED-AC04-2F3F60383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1531" y="4261369"/>
            <a:ext cx="7680960" cy="1986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8020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b="0" dirty="0"/>
              <a:t>Sous-titre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Ressources en ligne/informations complémentaires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Fiche pratique à destination des professionnels réalisée par le Collège de la Médecine Générale</a:t>
            </a:r>
          </a:p>
          <a:p>
            <a:r>
              <a:rPr lang="fr-FR" dirty="0">
                <a:hlinkClick r:id="rId2"/>
              </a:rPr>
              <a:t>https://lecmg.fr/prevention-des-bronchiolites-a-vrs-des-nourrissons-par-lutilisation-dun-anticorps-monoclonal-au-cabinet-le-nirsevimab-beyfortus/</a:t>
            </a:r>
            <a:endParaRPr lang="fr-FR" dirty="0"/>
          </a:p>
          <a:p>
            <a:r>
              <a:rPr lang="fr-FR" b="1" dirty="0"/>
              <a:t>Fiche de l’ANSM à destination des parents</a:t>
            </a:r>
          </a:p>
          <a:p>
            <a:r>
              <a:rPr lang="fr-FR" u="sng" dirty="0">
                <a:hlinkClick r:id="rId3"/>
              </a:rPr>
              <a:t>https://ansm.sante.fr/uploads/2023/08/23/beyfortus-information-parents-230823.pdf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2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833" y="1069521"/>
            <a:ext cx="4066875" cy="57884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645830"/>
            <a:ext cx="12191999" cy="54174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Surveillance de la bronchiolite</a:t>
            </a:r>
          </a:p>
        </p:txBody>
      </p:sp>
      <p:graphicFrame>
        <p:nvGraphicFramePr>
          <p:cNvPr id="10" name="Espace réservé du contenu 2">
            <a:extLst>
              <a:ext uri="{FF2B5EF4-FFF2-40B4-BE49-F238E27FC236}">
                <a16:creationId xmlns:a16="http://schemas.microsoft.com/office/drawing/2014/main" id="{CAC34E5A-F9B8-C794-44A9-C9CBC1A63C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8235" y="1368247"/>
          <a:ext cx="7785218" cy="51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990" y="701911"/>
            <a:ext cx="817312" cy="4295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66" y="1419922"/>
            <a:ext cx="3788189" cy="3554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548" y="5110089"/>
            <a:ext cx="3513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Figure 1 – Radiographie pulmonaire d’un nourrisson admis pour bronchiolite aiguë. Distension thoracique diffuse et opacités </a:t>
            </a:r>
            <a:r>
              <a:rPr lang="fr-FR" sz="1100" dirty="0" err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péribronchiques</a:t>
            </a:r>
            <a:r>
              <a:rPr lang="fr-FR" sz="11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marquées (Thèse N. </a:t>
            </a:r>
            <a:r>
              <a:rPr lang="fr-FR" sz="1100" dirty="0" err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Traimond</a:t>
            </a:r>
            <a:r>
              <a:rPr lang="fr-FR" sz="11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1986</a:t>
            </a:r>
            <a:r>
              <a:rPr lang="fr-FR" sz="11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).</a:t>
            </a:r>
            <a:br>
              <a:rPr lang="fr-FR" sz="11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</a:br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https://dumas.ccsd.cnrs.fr/dumas-01381313/document</a:t>
            </a:r>
            <a:endParaRPr lang="fr-FR" sz="1100" dirty="0" smtClean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69233" y="6488668"/>
            <a:ext cx="2000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 err="1" smtClean="0"/>
              <a:t>Curr</a:t>
            </a:r>
            <a:r>
              <a:rPr lang="fr-FR" sz="800" dirty="0" smtClean="0"/>
              <a:t> </a:t>
            </a:r>
            <a:r>
              <a:rPr lang="fr-FR" sz="800" dirty="0" err="1" smtClean="0"/>
              <a:t>Opin</a:t>
            </a:r>
            <a:r>
              <a:rPr lang="fr-FR" sz="800" dirty="0" smtClean="0"/>
              <a:t> </a:t>
            </a:r>
            <a:r>
              <a:rPr lang="fr-FR" sz="800" dirty="0" err="1" smtClean="0"/>
              <a:t>Pediatr</a:t>
            </a:r>
            <a:r>
              <a:rPr lang="fr-FR" sz="800" dirty="0" smtClean="0"/>
              <a:t>. 2014 Jun; 26(3): 328–333</a:t>
            </a:r>
          </a:p>
          <a:p>
            <a:r>
              <a:rPr lang="fr-FR" sz="800" dirty="0" smtClean="0"/>
              <a:t> Lancet. 2022 </a:t>
            </a:r>
            <a:r>
              <a:rPr lang="fr-FR" sz="800" dirty="0" err="1" smtClean="0"/>
              <a:t>Jul</a:t>
            </a:r>
            <a:r>
              <a:rPr lang="fr-FR" sz="800" dirty="0" smtClean="0"/>
              <a:t> 30;400(10349):392-406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000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884-7A29-DC4E-9311-A62E54788E52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343807" y="3740296"/>
            <a:ext cx="9574923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sz="2400" b="1" dirty="0"/>
              <a:t>Organisation d’une stratégie de prévention médicamenteuse des bronchiolites à VRS dans les maternités </a:t>
            </a:r>
            <a:r>
              <a:rPr lang="fr-FR" sz="2400" b="1" dirty="0" smtClean="0"/>
              <a:t>de </a:t>
            </a:r>
            <a:r>
              <a:rPr lang="fr-FR" sz="2400" b="1" dirty="0"/>
              <a:t>l’hôpital NOVO (Pontoise et Beaumont/Oise</a:t>
            </a:r>
            <a:r>
              <a:rPr lang="fr-FR" sz="2400" b="1" dirty="0" smtClean="0"/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fr-FR" sz="2400" b="1" dirty="0"/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sz="2400" b="1" dirty="0" smtClean="0"/>
              <a:t> </a:t>
            </a:r>
            <a:endParaRPr lang="fr-FR" sz="2400" b="1" dirty="0"/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dirty="0"/>
              <a:t>Mme Marie-Josée DUVIQUET, Sage-femme coordonnatrice en maïeutique – Hôpital NOVO</a:t>
            </a:r>
          </a:p>
        </p:txBody>
      </p:sp>
    </p:spTree>
    <p:extLst>
      <p:ext uri="{BB962C8B-B14F-4D97-AF65-F5344CB8AC3E}">
        <p14:creationId xmlns:p14="http://schemas.microsoft.com/office/powerpoint/2010/main" val="3147291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884-7A29-DC4E-9311-A62E54788E52}" type="datetime1">
              <a:rPr lang="fr-FR" smtClean="0"/>
              <a:t>06/09/2023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35669" y="3137047"/>
            <a:ext cx="6663559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 smtClean="0"/>
              <a:t>Conclusion du </a:t>
            </a:r>
            <a:r>
              <a:rPr lang="fr-FR" sz="2800" b="1" dirty="0"/>
              <a:t>Webinaire </a:t>
            </a:r>
            <a:r>
              <a:rPr lang="fr-FR" sz="2800" b="1" dirty="0" smtClean="0"/>
              <a:t>régional sur </a:t>
            </a:r>
          </a:p>
          <a:p>
            <a:pPr algn="r"/>
            <a:r>
              <a:rPr lang="fr-FR" sz="2800" b="1" dirty="0" smtClean="0"/>
              <a:t>la prévention des bronchiolites</a:t>
            </a:r>
          </a:p>
          <a:p>
            <a:pPr algn="r"/>
            <a:r>
              <a:rPr lang="fr-FR" sz="2800" b="1" dirty="0" smtClean="0"/>
              <a:t>à </a:t>
            </a:r>
            <a:r>
              <a:rPr lang="fr-FR" sz="2800" b="1" dirty="0"/>
              <a:t>VRS</a:t>
            </a:r>
            <a:endParaRPr lang="fr-FR" sz="2800" dirty="0"/>
          </a:p>
          <a:p>
            <a:pPr algn="r"/>
            <a:endParaRPr lang="fr-FR" sz="2400" dirty="0"/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sz="2400" b="1" dirty="0" smtClean="0"/>
              <a:t> </a:t>
            </a:r>
          </a:p>
          <a:p>
            <a:pPr algn="r">
              <a:lnSpc>
                <a:spcPct val="115000"/>
              </a:lnSpc>
            </a:pPr>
            <a:r>
              <a:rPr lang="fr-FR" dirty="0"/>
              <a:t>M. Arnaud CORVAISIER, Directeur de l’Offre de </a:t>
            </a:r>
            <a:r>
              <a:rPr lang="fr-FR" dirty="0" smtClean="0"/>
              <a:t>soins </a:t>
            </a:r>
          </a:p>
          <a:p>
            <a:pPr algn="r">
              <a:lnSpc>
                <a:spcPct val="115000"/>
              </a:lnSpc>
            </a:pPr>
            <a:r>
              <a:rPr lang="fr-FR" dirty="0" smtClean="0"/>
              <a:t>ARS </a:t>
            </a:r>
            <a:r>
              <a:rPr lang="fr-FR" dirty="0"/>
              <a:t>d’Île-de-France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fr-FR" sz="2400" b="1" dirty="0"/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3039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93451"/>
            <a:ext cx="12191999" cy="47606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L’Île-de-France et les épidémies de bronchiolite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160282" y="2234720"/>
            <a:ext cx="3871434" cy="3493160"/>
            <a:chOff x="552091" y="1624081"/>
            <a:chExt cx="5624393" cy="492336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871" y="1624081"/>
              <a:ext cx="5434613" cy="49233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2091" y="1863306"/>
              <a:ext cx="534837" cy="431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460" y="2142633"/>
            <a:ext cx="3393040" cy="41316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28136" y="1190030"/>
            <a:ext cx="1094476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Île-de-France: généralement </a:t>
            </a:r>
            <a:r>
              <a:rPr lang="fr-FR" sz="2000" b="1" dirty="0" smtClean="0"/>
              <a:t>dans les 1ères régions touchées et </a:t>
            </a:r>
            <a:r>
              <a:rPr lang="fr-FR" sz="2000" b="1" dirty="0"/>
              <a:t>population importante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91" y="6642556"/>
            <a:ext cx="54024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hlinkClick r:id="rId4"/>
              </a:rPr>
              <a:t>https://www.santepubliquefrance.fr/recherche/#search=Surveillance%20sanitaire%20en%20r%C3%A9gion%20Ile-de-France</a:t>
            </a:r>
            <a:endParaRPr lang="fr-FR" sz="8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989" y="593452"/>
            <a:ext cx="786627" cy="413455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8353425" y="2234720"/>
            <a:ext cx="0" cy="399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09" y="2212438"/>
            <a:ext cx="3336453" cy="345506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3990975" y="2129945"/>
            <a:ext cx="0" cy="399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/>
        </p:nvSpPr>
        <p:spPr>
          <a:xfrm>
            <a:off x="9953625" y="4743450"/>
            <a:ext cx="1409700" cy="1257300"/>
          </a:xfrm>
          <a:custGeom>
            <a:avLst/>
            <a:gdLst>
              <a:gd name="connsiteX0" fmla="*/ 47625 w 1466850"/>
              <a:gd name="connsiteY0" fmla="*/ 1257300 h 1257300"/>
              <a:gd name="connsiteX1" fmla="*/ 47625 w 1466850"/>
              <a:gd name="connsiteY1" fmla="*/ 1257300 h 1257300"/>
              <a:gd name="connsiteX2" fmla="*/ 47625 w 1466850"/>
              <a:gd name="connsiteY2" fmla="*/ 866775 h 1257300"/>
              <a:gd name="connsiteX3" fmla="*/ 28575 w 1466850"/>
              <a:gd name="connsiteY3" fmla="*/ 733425 h 1257300"/>
              <a:gd name="connsiteX4" fmla="*/ 19050 w 1466850"/>
              <a:gd name="connsiteY4" fmla="*/ 666750 h 1257300"/>
              <a:gd name="connsiteX5" fmla="*/ 0 w 1466850"/>
              <a:gd name="connsiteY5" fmla="*/ 600075 h 1257300"/>
              <a:gd name="connsiteX6" fmla="*/ 9525 w 1466850"/>
              <a:gd name="connsiteY6" fmla="*/ 542925 h 1257300"/>
              <a:gd name="connsiteX7" fmla="*/ 28575 w 1466850"/>
              <a:gd name="connsiteY7" fmla="*/ 447675 h 1257300"/>
              <a:gd name="connsiteX8" fmla="*/ 66675 w 1466850"/>
              <a:gd name="connsiteY8" fmla="*/ 390525 h 1257300"/>
              <a:gd name="connsiteX9" fmla="*/ 66675 w 1466850"/>
              <a:gd name="connsiteY9" fmla="*/ 361950 h 1257300"/>
              <a:gd name="connsiteX10" fmla="*/ 409575 w 1466850"/>
              <a:gd name="connsiteY10" fmla="*/ 0 h 1257300"/>
              <a:gd name="connsiteX11" fmla="*/ 514350 w 1466850"/>
              <a:gd name="connsiteY11" fmla="*/ 0 h 1257300"/>
              <a:gd name="connsiteX12" fmla="*/ 685800 w 1466850"/>
              <a:gd name="connsiteY12" fmla="*/ 552450 h 1257300"/>
              <a:gd name="connsiteX13" fmla="*/ 809625 w 1466850"/>
              <a:gd name="connsiteY13" fmla="*/ 571500 h 1257300"/>
              <a:gd name="connsiteX14" fmla="*/ 942975 w 1466850"/>
              <a:gd name="connsiteY14" fmla="*/ 390525 h 1257300"/>
              <a:gd name="connsiteX15" fmla="*/ 1095375 w 1466850"/>
              <a:gd name="connsiteY15" fmla="*/ 333375 h 1257300"/>
              <a:gd name="connsiteX16" fmla="*/ 1457325 w 1466850"/>
              <a:gd name="connsiteY16" fmla="*/ 809625 h 1257300"/>
              <a:gd name="connsiteX17" fmla="*/ 1466850 w 1466850"/>
              <a:gd name="connsiteY17" fmla="*/ 1257300 h 1257300"/>
              <a:gd name="connsiteX18" fmla="*/ 47625 w 1466850"/>
              <a:gd name="connsiteY18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6850" h="1257300">
                <a:moveTo>
                  <a:pt x="47625" y="1257300"/>
                </a:moveTo>
                <a:lnTo>
                  <a:pt x="47625" y="1257300"/>
                </a:lnTo>
                <a:cubicBezTo>
                  <a:pt x="58241" y="1023743"/>
                  <a:pt x="62252" y="1086181"/>
                  <a:pt x="47625" y="866775"/>
                </a:cubicBezTo>
                <a:cubicBezTo>
                  <a:pt x="40669" y="762435"/>
                  <a:pt x="48194" y="792282"/>
                  <a:pt x="28575" y="733425"/>
                </a:cubicBezTo>
                <a:cubicBezTo>
                  <a:pt x="25400" y="711200"/>
                  <a:pt x="23066" y="688839"/>
                  <a:pt x="19050" y="666750"/>
                </a:cubicBezTo>
                <a:cubicBezTo>
                  <a:pt x="14266" y="640438"/>
                  <a:pt x="8161" y="624558"/>
                  <a:pt x="0" y="600075"/>
                </a:cubicBezTo>
                <a:cubicBezTo>
                  <a:pt x="3175" y="581025"/>
                  <a:pt x="6588" y="562013"/>
                  <a:pt x="9525" y="542925"/>
                </a:cubicBezTo>
                <a:cubicBezTo>
                  <a:pt x="12143" y="525907"/>
                  <a:pt x="15674" y="470896"/>
                  <a:pt x="28575" y="447675"/>
                </a:cubicBezTo>
                <a:cubicBezTo>
                  <a:pt x="39694" y="427661"/>
                  <a:pt x="53975" y="409575"/>
                  <a:pt x="66675" y="390525"/>
                </a:cubicBezTo>
                <a:cubicBezTo>
                  <a:pt x="89247" y="356666"/>
                  <a:pt x="97173" y="361950"/>
                  <a:pt x="66675" y="361950"/>
                </a:cubicBezTo>
                <a:lnTo>
                  <a:pt x="409575" y="0"/>
                </a:lnTo>
                <a:lnTo>
                  <a:pt x="514350" y="0"/>
                </a:lnTo>
                <a:lnTo>
                  <a:pt x="685800" y="552450"/>
                </a:lnTo>
                <a:lnTo>
                  <a:pt x="809625" y="571500"/>
                </a:lnTo>
                <a:lnTo>
                  <a:pt x="942975" y="390525"/>
                </a:lnTo>
                <a:lnTo>
                  <a:pt x="1095375" y="333375"/>
                </a:lnTo>
                <a:lnTo>
                  <a:pt x="1457325" y="809625"/>
                </a:lnTo>
                <a:lnTo>
                  <a:pt x="1466850" y="1257300"/>
                </a:lnTo>
                <a:lnTo>
                  <a:pt x="47625" y="1257300"/>
                </a:lnTo>
                <a:close/>
              </a:path>
            </a:pathLst>
          </a:cu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19827"/>
            <a:ext cx="12191999" cy="44969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Efficacité des mesures barrière contre la bronchiolite : La preuve par les faits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793" y="1777205"/>
            <a:ext cx="551075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Pandémie de Covid-19</a:t>
            </a:r>
          </a:p>
          <a:p>
            <a:pPr lvl="1"/>
            <a:r>
              <a:rPr lang="fr-FR" dirty="0"/>
              <a:t>Emergence Février-Mars 2020</a:t>
            </a:r>
          </a:p>
          <a:p>
            <a:pPr lvl="1"/>
            <a:r>
              <a:rPr lang="fr-FR" dirty="0"/>
              <a:t>Confinement </a:t>
            </a:r>
            <a:r>
              <a:rPr lang="fr-FR" dirty="0" smtClean="0"/>
              <a:t>13/03 -&gt; </a:t>
            </a:r>
            <a:r>
              <a:rPr lang="fr-FR" dirty="0"/>
              <a:t>Mai 2020</a:t>
            </a:r>
          </a:p>
          <a:p>
            <a:pPr lvl="1"/>
            <a:r>
              <a:rPr lang="fr-FR" dirty="0"/>
              <a:t>Puis </a:t>
            </a:r>
            <a:r>
              <a:rPr lang="fr-FR" dirty="0" smtClean="0"/>
              <a:t>renforcement des mesures préventives:</a:t>
            </a:r>
            <a:endParaRPr lang="fr-FR" dirty="0"/>
          </a:p>
          <a:p>
            <a:pPr lvl="2"/>
            <a:r>
              <a:rPr lang="fr-FR" dirty="0"/>
              <a:t>Hygiène des mains +++</a:t>
            </a:r>
          </a:p>
          <a:p>
            <a:pPr lvl="2"/>
            <a:r>
              <a:rPr lang="fr-FR" dirty="0"/>
              <a:t>Port du masque</a:t>
            </a:r>
          </a:p>
          <a:p>
            <a:pPr lvl="2"/>
            <a:r>
              <a:rPr lang="fr-FR" dirty="0"/>
              <a:t>Distanciation</a:t>
            </a:r>
          </a:p>
          <a:p>
            <a:r>
              <a:rPr lang="fr-FR" b="1" dirty="0"/>
              <a:t>« Expérience naturelle »</a:t>
            </a:r>
          </a:p>
          <a:p>
            <a:r>
              <a:rPr lang="fr-FR" dirty="0"/>
              <a:t>Constat </a:t>
            </a:r>
            <a:r>
              <a:rPr lang="fr-FR" dirty="0" smtClean="0"/>
              <a:t>hiver 2020-2021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Epidémie tardive, de faible ampleur, durée </a:t>
            </a:r>
            <a:r>
              <a:rPr lang="fr-FR" dirty="0" smtClean="0"/>
              <a:t>11 </a:t>
            </a:r>
            <a:r>
              <a:rPr lang="fr-FR" dirty="0"/>
              <a:t>semaines en </a:t>
            </a:r>
            <a:r>
              <a:rPr lang="fr-FR" dirty="0" err="1"/>
              <a:t>IdF</a:t>
            </a:r>
            <a:r>
              <a:rPr lang="fr-FR" dirty="0"/>
              <a:t> (</a:t>
            </a:r>
            <a:r>
              <a:rPr lang="fr-FR" dirty="0" smtClean="0"/>
              <a:t>S05/2021-S15/2021)</a:t>
            </a:r>
          </a:p>
          <a:p>
            <a:pPr lvl="1"/>
            <a:r>
              <a:rPr lang="fr-FR" dirty="0" err="1" smtClean="0"/>
              <a:t>Oscour</a:t>
            </a:r>
            <a:r>
              <a:rPr lang="fr-FR" dirty="0" smtClean="0"/>
              <a:t>® </a:t>
            </a:r>
            <a:r>
              <a:rPr lang="fr-FR" sz="1500" dirty="0"/>
              <a:t>(à services constants)</a:t>
            </a:r>
            <a:r>
              <a:rPr lang="fr-FR" dirty="0" smtClean="0"/>
              <a:t>: 6 019 cas &lt;2 a pour cette période, pic à 820/semaine</a:t>
            </a:r>
            <a:endParaRPr lang="fr-FR" dirty="0"/>
          </a:p>
          <a:p>
            <a:pPr lvl="1"/>
            <a:r>
              <a:rPr lang="fr-FR" dirty="0"/>
              <a:t>Observé également dans d’autres pays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59700"/>
              </p:ext>
            </p:extLst>
          </p:nvPr>
        </p:nvGraphicFramePr>
        <p:xfrm>
          <a:off x="6338612" y="1304924"/>
          <a:ext cx="5605738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48671" y="6286798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Infect Dis Now. 2022 Sep; 52(6): 374–378</a:t>
            </a:r>
          </a:p>
          <a:p>
            <a:r>
              <a:rPr lang="fr-FR" sz="800" dirty="0"/>
              <a:t>Lancet Infect Dis. 2023 Jan; 23(1): 56–66</a:t>
            </a:r>
          </a:p>
          <a:p>
            <a:r>
              <a:rPr lang="fr-FR" sz="800" dirty="0"/>
              <a:t>Euro </a:t>
            </a:r>
            <a:r>
              <a:rPr lang="fr-FR" sz="800" dirty="0" err="1"/>
              <a:t>Surveill</a:t>
            </a:r>
            <a:r>
              <a:rPr lang="fr-FR" sz="800" dirty="0"/>
              <a:t>. 2021 Jul;26(29):2100639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62725"/>
            <a:ext cx="692336" cy="363895"/>
          </a:xfrm>
          <a:prstGeom prst="rect">
            <a:avLst/>
          </a:prstGeom>
        </p:spPr>
      </p:pic>
      <p:sp>
        <p:nvSpPr>
          <p:cNvPr id="9" name="Légende encadrée 1 8"/>
          <p:cNvSpPr/>
          <p:nvPr/>
        </p:nvSpPr>
        <p:spPr>
          <a:xfrm>
            <a:off x="7115711" y="6315923"/>
            <a:ext cx="1036252" cy="388189"/>
          </a:xfrm>
          <a:prstGeom prst="borderCallout1">
            <a:avLst>
              <a:gd name="adj1" fmla="val 18750"/>
              <a:gd name="adj2" fmla="val -8333"/>
              <a:gd name="adj3" fmla="val -9722"/>
              <a:gd name="adj4" fmla="val -258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5">
                    <a:lumMod val="75000"/>
                  </a:schemeClr>
                </a:solidFill>
              </a:rPr>
              <a:t>Mi-Septembre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7033041" y="3807199"/>
            <a:ext cx="940280" cy="388189"/>
          </a:xfrm>
          <a:prstGeom prst="borderCallout1">
            <a:avLst>
              <a:gd name="adj1" fmla="val 116898"/>
              <a:gd name="adj2" fmla="val 99045"/>
              <a:gd name="adj3" fmla="val 227824"/>
              <a:gd name="adj4" fmla="val 11665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5">
                    <a:lumMod val="75000"/>
                  </a:schemeClr>
                </a:solidFill>
              </a:rPr>
              <a:t>Toussaint</a:t>
            </a: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9953625" y="5143500"/>
            <a:ext cx="9525" cy="8763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11353800" y="5581650"/>
            <a:ext cx="1" cy="4381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401175" y="3657600"/>
            <a:ext cx="2320328" cy="7030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 smtClean="0"/>
              <a:t>Epidémie S05-S15/2021 en </a:t>
            </a:r>
            <a:r>
              <a:rPr lang="fr-FR" sz="1050" dirty="0" err="1" smtClean="0"/>
              <a:t>IdF</a:t>
            </a: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800" dirty="0" smtClean="0"/>
              <a:t>(données </a:t>
            </a:r>
            <a:r>
              <a:rPr lang="fr-FR" sz="800" dirty="0" err="1" smtClean="0"/>
              <a:t>Oscour</a:t>
            </a:r>
            <a:r>
              <a:rPr lang="fr-FR" sz="800" dirty="0" smtClean="0"/>
              <a:t> à services constants):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6019 cas « bronchiolite » &lt; 2a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/>
              <a:t>Pic à 820/semaine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8308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/>
        </p:nvSpPr>
        <p:spPr>
          <a:xfrm>
            <a:off x="7400925" y="2524125"/>
            <a:ext cx="2219325" cy="3476624"/>
          </a:xfrm>
          <a:custGeom>
            <a:avLst/>
            <a:gdLst>
              <a:gd name="connsiteX0" fmla="*/ 0 w 2209800"/>
              <a:gd name="connsiteY0" fmla="*/ 3533775 h 3562350"/>
              <a:gd name="connsiteX1" fmla="*/ 9525 w 2209800"/>
              <a:gd name="connsiteY1" fmla="*/ 2619375 h 3562350"/>
              <a:gd name="connsiteX2" fmla="*/ 85725 w 2209800"/>
              <a:gd name="connsiteY2" fmla="*/ 2476500 h 3562350"/>
              <a:gd name="connsiteX3" fmla="*/ 466725 w 2209800"/>
              <a:gd name="connsiteY3" fmla="*/ 209550 h 3562350"/>
              <a:gd name="connsiteX4" fmla="*/ 619125 w 2209800"/>
              <a:gd name="connsiteY4" fmla="*/ 0 h 3562350"/>
              <a:gd name="connsiteX5" fmla="*/ 771525 w 2209800"/>
              <a:gd name="connsiteY5" fmla="*/ 971550 h 3562350"/>
              <a:gd name="connsiteX6" fmla="*/ 914400 w 2209800"/>
              <a:gd name="connsiteY6" fmla="*/ 1085850 h 3562350"/>
              <a:gd name="connsiteX7" fmla="*/ 1057275 w 2209800"/>
              <a:gd name="connsiteY7" fmla="*/ 942975 h 3562350"/>
              <a:gd name="connsiteX8" fmla="*/ 1190625 w 2209800"/>
              <a:gd name="connsiteY8" fmla="*/ 1104900 h 3562350"/>
              <a:gd name="connsiteX9" fmla="*/ 1476375 w 2209800"/>
              <a:gd name="connsiteY9" fmla="*/ 2105025 h 3562350"/>
              <a:gd name="connsiteX10" fmla="*/ 1628775 w 2209800"/>
              <a:gd name="connsiteY10" fmla="*/ 2219325 h 3562350"/>
              <a:gd name="connsiteX11" fmla="*/ 2209800 w 2209800"/>
              <a:gd name="connsiteY11" fmla="*/ 3000375 h 3562350"/>
              <a:gd name="connsiteX12" fmla="*/ 2209800 w 2209800"/>
              <a:gd name="connsiteY12" fmla="*/ 3562350 h 3562350"/>
              <a:gd name="connsiteX13" fmla="*/ 0 w 2209800"/>
              <a:gd name="connsiteY13" fmla="*/ 3533775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9800" h="3562350">
                <a:moveTo>
                  <a:pt x="0" y="3533775"/>
                </a:moveTo>
                <a:lnTo>
                  <a:pt x="9525" y="2619375"/>
                </a:lnTo>
                <a:lnTo>
                  <a:pt x="85725" y="2476500"/>
                </a:lnTo>
                <a:lnTo>
                  <a:pt x="466725" y="209550"/>
                </a:lnTo>
                <a:lnTo>
                  <a:pt x="619125" y="0"/>
                </a:lnTo>
                <a:lnTo>
                  <a:pt x="771525" y="971550"/>
                </a:lnTo>
                <a:lnTo>
                  <a:pt x="914400" y="1085850"/>
                </a:lnTo>
                <a:lnTo>
                  <a:pt x="1057275" y="942975"/>
                </a:lnTo>
                <a:lnTo>
                  <a:pt x="1190625" y="1104900"/>
                </a:lnTo>
                <a:lnTo>
                  <a:pt x="1476375" y="2105025"/>
                </a:lnTo>
                <a:lnTo>
                  <a:pt x="1628775" y="2219325"/>
                </a:lnTo>
                <a:lnTo>
                  <a:pt x="2209800" y="3000375"/>
                </a:lnTo>
                <a:lnTo>
                  <a:pt x="2209800" y="3562350"/>
                </a:lnTo>
                <a:lnTo>
                  <a:pt x="0" y="3533775"/>
                </a:lnTo>
                <a:close/>
              </a:path>
            </a:pathLst>
          </a:custGeom>
          <a:pattFill prst="pct3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8343"/>
            <a:ext cx="12191999" cy="46117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Epidémie de bronchiolite, Hiver 2022-2023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412140"/>
              </p:ext>
            </p:extLst>
          </p:nvPr>
        </p:nvGraphicFramePr>
        <p:xfrm>
          <a:off x="6338612" y="1322082"/>
          <a:ext cx="5605738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086" y="1304924"/>
            <a:ext cx="5706913" cy="51149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Débattu ++: «</a:t>
            </a:r>
            <a:r>
              <a:rPr lang="fr-FR" sz="1600" dirty="0"/>
              <a:t> </a:t>
            </a:r>
            <a:r>
              <a:rPr lang="fr-FR" sz="1600" dirty="0" smtClean="0"/>
              <a:t>Immunité </a:t>
            </a:r>
            <a:r>
              <a:rPr lang="fr-FR" sz="1600" dirty="0"/>
              <a:t>de cohorte faible </a:t>
            </a:r>
            <a:r>
              <a:rPr lang="fr-FR" sz="1600" dirty="0" smtClean="0"/>
              <a:t>»?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 smtClean="0"/>
              <a:t>«</a:t>
            </a:r>
            <a:r>
              <a:rPr lang="fr-FR" sz="1600" dirty="0"/>
              <a:t> Dette d’exposition » </a:t>
            </a:r>
            <a:r>
              <a:rPr lang="fr-FR" sz="1600" dirty="0" smtClean="0"/>
              <a:t>?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100" dirty="0"/>
              <a:t>(on n’est pas forcément obligé d’être exposé)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/>
              <a:t>Impact +++ de la bronchiolite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S40/2022-S02/2023 (14 semaines</a:t>
            </a:r>
            <a:r>
              <a:rPr lang="fr-FR" sz="14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/>
              <a:t>Pic en S44 </a:t>
            </a:r>
            <a:r>
              <a:rPr lang="fr-FR" sz="1200" dirty="0" smtClean="0"/>
              <a:t>(1</a:t>
            </a:r>
            <a:r>
              <a:rPr lang="fr-FR" sz="1200" baseline="30000" dirty="0" smtClean="0"/>
              <a:t>e</a:t>
            </a:r>
            <a:r>
              <a:rPr lang="fr-FR" sz="1200" dirty="0" smtClean="0"/>
              <a:t> semaine Novembre)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/>
              <a:t>Comparable à l’épidémie de 2018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err="1" smtClean="0"/>
              <a:t>Oscour</a:t>
            </a:r>
            <a:r>
              <a:rPr lang="fr-FR" sz="1400" dirty="0" smtClean="0"/>
              <a:t>® </a:t>
            </a:r>
            <a:r>
              <a:rPr lang="fr-FR" sz="1050" dirty="0" smtClean="0"/>
              <a:t>(à services constants)</a:t>
            </a:r>
            <a:r>
              <a:rPr lang="fr-FR" sz="1400" dirty="0" smtClean="0"/>
              <a:t>: 12 800 </a:t>
            </a:r>
            <a:r>
              <a:rPr lang="fr-FR" sz="1400" dirty="0"/>
              <a:t>cas &lt;2 a pour cette </a:t>
            </a:r>
            <a:r>
              <a:rPr lang="fr-FR" sz="1400" dirty="0" smtClean="0"/>
              <a:t>période; </a:t>
            </a:r>
            <a:r>
              <a:rPr lang="fr-FR" sz="1400" dirty="0"/>
              <a:t>pic à </a:t>
            </a:r>
            <a:r>
              <a:rPr lang="fr-FR" sz="1400" dirty="0" smtClean="0"/>
              <a:t>2182/semaine</a:t>
            </a:r>
            <a:endParaRPr lang="fr-FR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 smtClean="0"/>
              <a:t>« Couplé à: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200" dirty="0" smtClean="0"/>
              <a:t>Grippe </a:t>
            </a:r>
            <a:r>
              <a:rPr lang="fr-FR" sz="1050" dirty="0"/>
              <a:t>(impact </a:t>
            </a:r>
            <a:r>
              <a:rPr lang="fr-FR" sz="1050" dirty="0" smtClean="0"/>
              <a:t>décrit chez </a:t>
            </a:r>
            <a:r>
              <a:rPr lang="fr-FR" sz="1050" dirty="0"/>
              <a:t>les 0-2 ans)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200" dirty="0" smtClean="0"/>
              <a:t>Covid-19 </a:t>
            </a:r>
            <a:r>
              <a:rPr lang="fr-FR" sz="1050" dirty="0" smtClean="0"/>
              <a:t>(peu </a:t>
            </a:r>
            <a:r>
              <a:rPr lang="fr-FR" sz="1050" dirty="0"/>
              <a:t>d’impact chez les </a:t>
            </a:r>
            <a:r>
              <a:rPr lang="fr-FR" sz="1050" dirty="0" smtClean="0"/>
              <a:t>enfants &lt;2 ans)</a:t>
            </a:r>
            <a:endParaRPr lang="fr-FR" sz="105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Observé également dans d’autres pays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Majoré par: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Gastroentérite (niveau moyen)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Offre de soins, notamment en pédiatrie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100" dirty="0" smtClean="0"/>
              <a:t>Congés </a:t>
            </a:r>
            <a:r>
              <a:rPr lang="fr-FR" sz="1100" dirty="0"/>
              <a:t>bien </a:t>
            </a:r>
            <a:r>
              <a:rPr lang="fr-FR" sz="1100" dirty="0" smtClean="0"/>
              <a:t>mérités</a:t>
            </a:r>
            <a:endParaRPr lang="fr-FR" sz="1100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Surtout: Tensions </a:t>
            </a:r>
            <a:r>
              <a:rPr lang="fr-FR" sz="1100" dirty="0" smtClean="0"/>
              <a:t>structurelles, </a:t>
            </a:r>
            <a:r>
              <a:rPr lang="fr-FR" sz="1100" dirty="0" err="1" smtClean="0"/>
              <a:t>modifs</a:t>
            </a:r>
            <a:r>
              <a:rPr lang="fr-FR" sz="1100" dirty="0" smtClean="0"/>
              <a:t> de pratiques</a:t>
            </a:r>
            <a:endParaRPr lang="fr-FR" sz="1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89" y="587002"/>
            <a:ext cx="798901" cy="419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086" y="6348316"/>
            <a:ext cx="295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J </a:t>
            </a:r>
            <a:r>
              <a:rPr lang="en-US" sz="800" dirty="0" smtClean="0"/>
              <a:t>Infect. </a:t>
            </a:r>
            <a:r>
              <a:rPr lang="en-US" sz="800" dirty="0"/>
              <a:t>2022 Feb;84(2):</a:t>
            </a:r>
            <a:r>
              <a:rPr lang="en-US" sz="800" dirty="0" smtClean="0"/>
              <a:t>145-150</a:t>
            </a:r>
          </a:p>
          <a:p>
            <a:r>
              <a:rPr lang="en-US" sz="800" dirty="0" err="1"/>
              <a:t>Pediatr</a:t>
            </a:r>
            <a:r>
              <a:rPr lang="en-US" sz="800" dirty="0"/>
              <a:t> Infect Dis </a:t>
            </a:r>
            <a:r>
              <a:rPr lang="en-US" sz="800" dirty="0" smtClean="0"/>
              <a:t>J. </a:t>
            </a:r>
            <a:r>
              <a:rPr lang="en-US" sz="800" dirty="0"/>
              <a:t>2003 Oct;22(10 </a:t>
            </a:r>
            <a:r>
              <a:rPr lang="en-US" sz="800" dirty="0" err="1"/>
              <a:t>Suppl</a:t>
            </a:r>
            <a:r>
              <a:rPr lang="en-US" sz="800" dirty="0"/>
              <a:t>):</a:t>
            </a:r>
            <a:r>
              <a:rPr lang="en-US" sz="800" dirty="0" smtClean="0"/>
              <a:t>S218-22</a:t>
            </a:r>
          </a:p>
          <a:p>
            <a:r>
              <a:rPr lang="en-US" sz="800" dirty="0" smtClean="0"/>
              <a:t>MMWR </a:t>
            </a:r>
            <a:r>
              <a:rPr lang="en-US" sz="800" dirty="0" err="1"/>
              <a:t>Morb</a:t>
            </a:r>
            <a:r>
              <a:rPr lang="en-US" sz="800" dirty="0"/>
              <a:t> Mortal </a:t>
            </a:r>
            <a:r>
              <a:rPr lang="en-US" sz="800" dirty="0" err="1"/>
              <a:t>Wkly</a:t>
            </a:r>
            <a:r>
              <a:rPr lang="en-US" sz="800" dirty="0"/>
              <a:t> Rep. 2023 Apr 7;72(14):355-361</a:t>
            </a:r>
            <a:endParaRPr lang="fr-FR" sz="800" dirty="0"/>
          </a:p>
        </p:txBody>
      </p:sp>
      <p:sp>
        <p:nvSpPr>
          <p:cNvPr id="11" name="Légende encadrée 1 10"/>
          <p:cNvSpPr/>
          <p:nvPr/>
        </p:nvSpPr>
        <p:spPr>
          <a:xfrm>
            <a:off x="8671341" y="2829465"/>
            <a:ext cx="940280" cy="388189"/>
          </a:xfrm>
          <a:prstGeom prst="borderCallout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5">
                    <a:lumMod val="75000"/>
                  </a:schemeClr>
                </a:solidFill>
              </a:rPr>
              <a:t>Toussaint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7115711" y="6315923"/>
            <a:ext cx="1036252" cy="388189"/>
          </a:xfrm>
          <a:prstGeom prst="borderCallout1">
            <a:avLst>
              <a:gd name="adj1" fmla="val 18750"/>
              <a:gd name="adj2" fmla="val -8333"/>
              <a:gd name="adj3" fmla="val -9722"/>
              <a:gd name="adj4" fmla="val -258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5">
                    <a:lumMod val="75000"/>
                  </a:schemeClr>
                </a:solidFill>
              </a:rPr>
              <a:t>Mi-Septembre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7400925" y="5067300"/>
            <a:ext cx="9525" cy="9429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9611621" y="5438775"/>
            <a:ext cx="0" cy="581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76433" y="5438775"/>
            <a:ext cx="1892575" cy="4952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 smtClean="0"/>
              <a:t>Epidémie S40/2022 –S02/2023 </a:t>
            </a:r>
            <a:r>
              <a:rPr lang="fr-FR" sz="800" dirty="0" err="1" smtClean="0"/>
              <a:t>IdF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500" dirty="0" smtClean="0"/>
              <a:t>(données </a:t>
            </a:r>
            <a:r>
              <a:rPr lang="fr-FR" sz="500" dirty="0" err="1" smtClean="0"/>
              <a:t>Oscour</a:t>
            </a:r>
            <a:r>
              <a:rPr lang="fr-FR" sz="500" dirty="0" smtClean="0"/>
              <a:t> à services constants):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12800 cas « bronchiolite » &lt; 2a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Pic à 2182/semaine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487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53263" y="1212784"/>
            <a:ext cx="7016817" cy="545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35267" y="1145411"/>
            <a:ext cx="4215866" cy="5539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25" y="587698"/>
            <a:ext cx="12065875" cy="557713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L’IdF et les épidémies hivernales – une triple épidémie en 2022-23?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Semaine 07-2023 (du 13 au 19 février 2023)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16200000">
            <a:off x="-1522481" y="3609786"/>
            <a:ext cx="5322108" cy="571937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b="1" dirty="0"/>
              <a:t>Surveillance épidémiologique en Île-de-France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/>
              <a:t>Passages aux Urgences (</a:t>
            </a:r>
            <a:r>
              <a:rPr lang="fr-FR" sz="1400" b="1" dirty="0" err="1"/>
              <a:t>Oscour</a:t>
            </a:r>
            <a:r>
              <a:rPr lang="fr-FR" sz="1400" b="1" dirty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1600" b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503" y="1225075"/>
            <a:ext cx="3116580" cy="180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3" y="4793220"/>
            <a:ext cx="3133090" cy="18434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03" y="3071241"/>
            <a:ext cx="3110875" cy="168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267" y="2153697"/>
            <a:ext cx="6722913" cy="42188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48225" y="1407667"/>
            <a:ext cx="1071356" cy="289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600" dirty="0">
                <a:latin typeface="Arial Narrow" panose="020B0606020202030204" pitchFamily="34" charset="0"/>
              </a:rPr>
              <a:t>Bronchiolite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152975" y="3173047"/>
            <a:ext cx="1123476" cy="289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latin typeface="Arial Narrow" panose="020B0606020202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fr-FR" dirty="0" err="1"/>
              <a:t>Sd</a:t>
            </a:r>
            <a:r>
              <a:rPr lang="fr-FR" dirty="0"/>
              <a:t> grippaux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67324" y="4818625"/>
            <a:ext cx="698173" cy="254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latin typeface="Arial Narrow" panose="020B0606020202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Gastro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902492" y="1617046"/>
            <a:ext cx="1315385" cy="317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1600" dirty="0">
                <a:latin typeface="Arial Narrow" panose="020B0606020202030204" pitchFamily="34" charset="0"/>
              </a:rPr>
              <a:t>Covid-19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9559" y="6642556"/>
            <a:ext cx="54024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hlinkClick r:id="rId6"/>
              </a:rPr>
              <a:t>https://www.santepubliquefrance.fr/recherche/#search=Surveillance%20sanitaire%20en%20r%C3%A9gion%20Ile-de-France</a:t>
            </a:r>
            <a:endParaRPr lang="fr-FR" sz="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989" y="628934"/>
            <a:ext cx="719121" cy="3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19827"/>
            <a:ext cx="12191999" cy="449693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Au total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90" y="625708"/>
            <a:ext cx="725258" cy="381199"/>
          </a:xfrm>
          <a:prstGeom prst="rect">
            <a:avLst/>
          </a:prstGeom>
        </p:spPr>
      </p:pic>
      <p:graphicFrame>
        <p:nvGraphicFramePr>
          <p:cNvPr id="9" name="Espace réservé du contenu 5">
            <a:extLst>
              <a:ext uri="{FF2B5EF4-FFF2-40B4-BE49-F238E27FC236}">
                <a16:creationId xmlns:a16="http://schemas.microsoft.com/office/drawing/2014/main" id="{948FABED-7FBE-AF93-D72B-82B393FD72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4298" y="1211110"/>
          <a:ext cx="11658599" cy="5187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88573" y="651944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J </a:t>
            </a:r>
            <a:r>
              <a:rPr lang="en-US" sz="800" dirty="0" smtClean="0"/>
              <a:t>Infect. </a:t>
            </a:r>
            <a:r>
              <a:rPr lang="en-US" sz="800" dirty="0"/>
              <a:t>2022 Feb;84(2):</a:t>
            </a:r>
            <a:r>
              <a:rPr lang="en-US" sz="800" dirty="0" smtClean="0"/>
              <a:t>145-150</a:t>
            </a:r>
          </a:p>
          <a:p>
            <a:r>
              <a:rPr lang="en-US" sz="800" dirty="0" smtClean="0"/>
              <a:t>Arch </a:t>
            </a:r>
            <a:r>
              <a:rPr lang="en-US" sz="800" dirty="0"/>
              <a:t>Dis Child. 2021 Oct;106(10):</a:t>
            </a:r>
            <a:r>
              <a:rPr lang="en-US" sz="800" dirty="0" smtClean="0"/>
              <a:t>999-1001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732340" y="651732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</a:t>
            </a:r>
            <a:r>
              <a:rPr lang="en-US" sz="800" dirty="0"/>
              <a:t>://sante.gouv.fr/IMG/pdf/donnees-acces-aux-soins-idf_visite.pdf et https://www.insee.fr/fr/statistiques/2012677</a:t>
            </a:r>
          </a:p>
          <a:p>
            <a:r>
              <a:rPr lang="fr-FR" sz="800" dirty="0"/>
              <a:t>https://www.insee.fr/fr/outil-interactif/5367857/tableau/20_DEM/22_NAI</a:t>
            </a:r>
          </a:p>
        </p:txBody>
      </p:sp>
    </p:spTree>
    <p:extLst>
      <p:ext uri="{BB962C8B-B14F-4D97-AF65-F5344CB8AC3E}">
        <p14:creationId xmlns:p14="http://schemas.microsoft.com/office/powerpoint/2010/main" val="1509983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heme/theme1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. Sanofi">
    <a:dk1>
      <a:sysClr val="windowText" lastClr="000000"/>
    </a:dk1>
    <a:lt1>
      <a:sysClr val="window" lastClr="FFFFFF"/>
    </a:lt1>
    <a:dk2>
      <a:srgbClr val="F4F2F6"/>
    </a:dk2>
    <a:lt2>
      <a:srgbClr val="F5F5F5"/>
    </a:lt2>
    <a:accent1>
      <a:srgbClr val="23004C"/>
    </a:accent1>
    <a:accent2>
      <a:srgbClr val="7A00E6"/>
    </a:accent2>
    <a:accent3>
      <a:srgbClr val="ED6C4E"/>
    </a:accent3>
    <a:accent4>
      <a:srgbClr val="62D488"/>
    </a:accent4>
    <a:accent5>
      <a:srgbClr val="F6C243"/>
    </a:accent5>
    <a:accent6>
      <a:srgbClr val="CA99F5"/>
    </a:accent6>
    <a:hlink>
      <a:srgbClr val="62D488"/>
    </a:hlink>
    <a:folHlink>
      <a:srgbClr val="23004C"/>
    </a:folHlink>
  </a:clrScheme>
  <a:fontScheme name="00. Sanofi System">
    <a:majorFont>
      <a:latin typeface="Verdana"/>
      <a:ea typeface="Verdana"/>
      <a:cs typeface="Arial"/>
    </a:majorFont>
    <a:minorFont>
      <a:latin typeface="Verdana"/>
      <a:ea typeface="Verdana"/>
      <a:cs typeface="Arial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9926</TotalTime>
  <Words>3251</Words>
  <Application>Microsoft Office PowerPoint</Application>
  <PresentationFormat>Grand écran</PresentationFormat>
  <Paragraphs>561</Paragraphs>
  <Slides>41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Arial</vt:lpstr>
      <vt:lpstr>Arial Narrow</vt:lpstr>
      <vt:lpstr>Avenir Light</vt:lpstr>
      <vt:lpstr>Calibri</vt:lpstr>
      <vt:lpstr>Courier New</vt:lpstr>
      <vt:lpstr>Police système Courant</vt:lpstr>
      <vt:lpstr>Sanofi Sans 3 Regular</vt:lpstr>
      <vt:lpstr>Times New Roman</vt:lpstr>
      <vt:lpstr>Verdana</vt:lpstr>
      <vt:lpstr>Verdana Pro</vt:lpstr>
      <vt:lpstr>Wingdings</vt:lpstr>
      <vt:lpstr>TEMPLATE_INTITULE_OFFICIEL</vt:lpstr>
      <vt:lpstr>Présentation PowerPoint</vt:lpstr>
      <vt:lpstr>Présentation PowerPoint</vt:lpstr>
      <vt:lpstr>Epidémiologie de la bronchiolite en Île-de-France</vt:lpstr>
      <vt:lpstr>Surveillance de la bronchiolite</vt:lpstr>
      <vt:lpstr>L’Île-de-France et les épidémies de bronchiolite</vt:lpstr>
      <vt:lpstr>Efficacité des mesures barrière contre la bronchiolite : La preuve par les faits</vt:lpstr>
      <vt:lpstr>Epidémie de bronchiolite, Hiver 2022-2023</vt:lpstr>
      <vt:lpstr>L’IdF et les épidémies hivernales – une triple épidémie en 2022-23? Semaine 07-2023 (du 13 au 19 février 2023)</vt:lpstr>
      <vt:lpstr>Au total</vt:lpstr>
      <vt:lpstr>Merci de votre attention</vt:lpstr>
      <vt:lpstr>Présentation PowerPoint</vt:lpstr>
      <vt:lpstr>Campagne de prévention de la bronchiolite </vt:lpstr>
      <vt:lpstr>Parcours d’immunisation (DGS-urgent n°2023_12 et DGS- n°2023_14)</vt:lpstr>
      <vt:lpstr>Information/communication</vt:lpstr>
      <vt:lpstr>Présentation PowerPoint</vt:lpstr>
      <vt:lpstr>Information donnée en Maternité </vt:lpstr>
      <vt:lpstr>Gestes et conseils en Maternité</vt:lpstr>
      <vt:lpstr>Quand faut-il consulter</vt:lpstr>
      <vt:lpstr>Document remis à la sortie de la Maternité</vt:lpstr>
      <vt:lpstr>Document remis à la sortie (2)</vt:lpstr>
      <vt:lpstr>Présentation PowerPoint</vt:lpstr>
      <vt:lpstr>Aucun lien d’intérêt à déclarer </vt:lpstr>
      <vt:lpstr>Littérature</vt:lpstr>
      <vt:lpstr>Présentation PowerPoint</vt:lpstr>
      <vt:lpstr>Présentation PowerPoint</vt:lpstr>
      <vt:lpstr>Présentation PowerPoint</vt:lpstr>
      <vt:lpstr>Présentation PowerPoint</vt:lpstr>
      <vt:lpstr>Qui sont les enfants hospitalisés?</vt:lpstr>
      <vt:lpstr>Présentation PowerPoint</vt:lpstr>
      <vt:lpstr>Présentation PowerPoint</vt:lpstr>
      <vt:lpstr>Présentation PowerPoint</vt:lpstr>
      <vt:lpstr>2. En pratique</vt:lpstr>
      <vt:lpstr>Population cible</vt:lpstr>
      <vt:lpstr>Présentation PowerPoint</vt:lpstr>
      <vt:lpstr>Prescription /conservation</vt:lpstr>
      <vt:lpstr>Présentation/circuit</vt:lpstr>
      <vt:lpstr>Co administration/carnet de santé</vt:lpstr>
      <vt:lpstr>Effets secondaires</vt:lpstr>
      <vt:lpstr>Ressources en ligne/informations complémentaires</vt:lpstr>
      <vt:lpstr>Présentation PowerPoint</vt:lpstr>
      <vt:lpstr>Présentation PowerPoint</vt:lpstr>
    </vt:vector>
  </TitlesOfParts>
  <Company>ARS 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CHAUVIN, Guylaine</dc:creator>
  <cp:lastModifiedBy>Anne DE SAUNIERE</cp:lastModifiedBy>
  <cp:revision>975</cp:revision>
  <dcterms:created xsi:type="dcterms:W3CDTF">2020-12-02T11:54:19Z</dcterms:created>
  <dcterms:modified xsi:type="dcterms:W3CDTF">2023-09-06T09:44:48Z</dcterms:modified>
</cp:coreProperties>
</file>