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0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AF76-9AB4-4E66-B724-61E105EFED5A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D899C-C2B0-4498-B9E1-508BBFA92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32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AF76-9AB4-4E66-B724-61E105EFED5A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D899C-C2B0-4498-B9E1-508BBFA92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13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AF76-9AB4-4E66-B724-61E105EFED5A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D899C-C2B0-4498-B9E1-508BBFA92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77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AF76-9AB4-4E66-B724-61E105EFED5A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D899C-C2B0-4498-B9E1-508BBFA92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88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AF76-9AB4-4E66-B724-61E105EFED5A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D899C-C2B0-4498-B9E1-508BBFA92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12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AF76-9AB4-4E66-B724-61E105EFED5A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D899C-C2B0-4498-B9E1-508BBFA92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78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AF76-9AB4-4E66-B724-61E105EFED5A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D899C-C2B0-4498-B9E1-508BBFA92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243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AF76-9AB4-4E66-B724-61E105EFED5A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D899C-C2B0-4498-B9E1-508BBFA92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93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AF76-9AB4-4E66-B724-61E105EFED5A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D899C-C2B0-4498-B9E1-508BBFA92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95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AF76-9AB4-4E66-B724-61E105EFED5A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D899C-C2B0-4498-B9E1-508BBFA92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34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AF76-9AB4-4E66-B724-61E105EFED5A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D899C-C2B0-4498-B9E1-508BBFA92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1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8DAF76-9AB4-4E66-B724-61E105EFED5A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D1D899C-C2B0-4498-B9E1-508BBFA92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0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68CCD7-62A3-3F76-7484-83100670EF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612" y="611563"/>
            <a:ext cx="9009528" cy="3906649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r-FR" sz="5400" dirty="0">
                <a:latin typeface="MV Boli" panose="02000500030200090000" pitchFamily="2" charset="0"/>
                <a:cs typeface="MV Boli" panose="02000500030200090000" pitchFamily="2" charset="0"/>
              </a:rPr>
              <a:t>Jeudi 5 octobre 2023</a:t>
            </a:r>
            <a:br>
              <a:rPr lang="fr-FR" sz="54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fr-FR" sz="5400" b="1" dirty="0">
                <a:latin typeface="MV Boli" panose="02000500030200090000" pitchFamily="2" charset="0"/>
                <a:cs typeface="MV Boli" panose="02000500030200090000" pitchFamily="2" charset="0"/>
              </a:rPr>
              <a:t>WEBINAIRE</a:t>
            </a:r>
            <a:br>
              <a:rPr lang="fr-FR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fr-FR" sz="3600" dirty="0">
                <a:latin typeface="MV Boli" panose="02000500030200090000" pitchFamily="2" charset="0"/>
                <a:cs typeface="MV Boli" panose="02000500030200090000" pitchFamily="2" charset="0"/>
              </a:rPr>
              <a:t>Présentation du réseau périnatal </a:t>
            </a:r>
            <a:br>
              <a:rPr lang="fr-FR" sz="36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fr-FR" sz="3600" dirty="0">
                <a:latin typeface="MV Boli" panose="02000500030200090000" pitchFamily="2" charset="0"/>
                <a:cs typeface="MV Boli" panose="02000500030200090000" pitchFamily="2" charset="0"/>
              </a:rPr>
              <a:t>Naitre dans l’Est Francilien</a:t>
            </a:r>
            <a:endParaRPr lang="fr-F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2EF042-25F2-821D-0526-6C38640CD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611" y="5656729"/>
            <a:ext cx="8884023" cy="484096"/>
          </a:xfrm>
        </p:spPr>
        <p:txBody>
          <a:bodyPr>
            <a:norm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Dans le cadre de l’amélioration du lien ville-hôpital en Seine-Saint-Denis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01A2CAB-5200-50FF-9D62-85B7A01AB4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5719" y="611562"/>
            <a:ext cx="2968148" cy="268988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1BD8DF7-EA8F-A409-716A-A906BFC72C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5718" y="3172677"/>
            <a:ext cx="2968148" cy="296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05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191E3F-7B29-AA9F-536D-4EA11474F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latin typeface="MV Boli" panose="02000500030200090000" pitchFamily="2" charset="0"/>
                <a:cs typeface="MV Boli" panose="02000500030200090000" pitchFamily="2" charset="0"/>
              </a:rPr>
              <a:t>Qu’est-ce que l’URPS </a:t>
            </a:r>
            <a:br>
              <a:rPr lang="fr-FR" sz="32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fr-FR" sz="3200" dirty="0" err="1">
                <a:latin typeface="MV Boli" panose="02000500030200090000" pitchFamily="2" charset="0"/>
                <a:cs typeface="MV Boli" panose="02000500030200090000" pitchFamily="2" charset="0"/>
              </a:rPr>
              <a:t>Sages-femmes</a:t>
            </a:r>
            <a:r>
              <a:rPr lang="fr-FR" sz="3200" dirty="0">
                <a:latin typeface="MV Boli" panose="02000500030200090000" pitchFamily="2" charset="0"/>
                <a:cs typeface="MV Boli" panose="02000500030200090000" pitchFamily="2" charset="0"/>
              </a:rPr>
              <a:t> Ile-de-France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347F60-8A64-0883-B854-B884AE8DE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1" indent="0" algn="just">
              <a:lnSpc>
                <a:spcPct val="80000"/>
              </a:lnSpc>
              <a:spcBef>
                <a:spcPts val="0"/>
              </a:spcBef>
              <a:buSzPct val="100000"/>
              <a:buNone/>
            </a:pP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URPS : </a:t>
            </a:r>
            <a:r>
              <a:rPr lang="fr-FR" b="1" dirty="0">
                <a:solidFill>
                  <a:schemeClr val="accent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Union Régionale des Professionnels de Santé</a:t>
            </a: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. </a:t>
            </a:r>
          </a:p>
          <a:p>
            <a:pPr marL="91441" indent="0" algn="just">
              <a:lnSpc>
                <a:spcPct val="80000"/>
              </a:lnSpc>
              <a:spcBef>
                <a:spcPts val="0"/>
              </a:spcBef>
              <a:buSzPct val="100000"/>
              <a:buNone/>
            </a:pP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Leur statut : association loi 1901</a:t>
            </a:r>
          </a:p>
          <a:p>
            <a:pPr marL="434341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8"/>
              <a:buFont typeface="Wingdings" panose="05000000000000000000" pitchFamily="2" charset="2"/>
              <a:buChar char="Ø"/>
            </a:pPr>
            <a:endParaRPr lang="fr-FR" dirty="0">
              <a:solidFill>
                <a:schemeClr val="dk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34341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8"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Créées en même temps que les ARS (Agences Régionales de Santé) par la </a:t>
            </a:r>
            <a:r>
              <a:rPr lang="fr-FR" u="sng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loi HPST de 2009</a:t>
            </a: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.</a:t>
            </a:r>
          </a:p>
          <a:p>
            <a:pPr marL="91441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8"/>
              <a:buNone/>
            </a:pPr>
            <a:endParaRPr lang="fr-FR" dirty="0">
              <a:solidFill>
                <a:schemeClr val="dk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34341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8"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Les URPS représentent les professionnels de santé </a:t>
            </a:r>
            <a:r>
              <a:rPr lang="fr-FR" u="sng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libéraux</a:t>
            </a: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auprès des </a:t>
            </a:r>
            <a:r>
              <a:rPr lang="fr-FR" u="sng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ARS</a:t>
            </a: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et participent à l’élaboration et à la mise en œuvre du </a:t>
            </a:r>
            <a:r>
              <a:rPr lang="fr-FR" u="sng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PRS</a:t>
            </a: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(Projet Régional de santé). </a:t>
            </a:r>
          </a:p>
          <a:p>
            <a:pPr marL="434341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8"/>
              <a:buFont typeface="Wingdings" panose="05000000000000000000" pitchFamily="2" charset="2"/>
              <a:buChar char="Ø"/>
            </a:pPr>
            <a:endParaRPr lang="fr-FR" dirty="0">
              <a:solidFill>
                <a:schemeClr val="dk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34341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8"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Les membres des URPS sont issus des différents syndicats professionnels représentatifs (ONSSF et UNSSF nous concernant).</a:t>
            </a:r>
          </a:p>
          <a:p>
            <a:pPr marL="434341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8"/>
              <a:buFont typeface="Wingdings" panose="05000000000000000000" pitchFamily="2" charset="2"/>
              <a:buChar char="Ø"/>
            </a:pPr>
            <a:endParaRPr lang="fr-FR" dirty="0">
              <a:solidFill>
                <a:schemeClr val="dk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34341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8"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Les URPS sont financées par la CURPS (</a:t>
            </a:r>
            <a:r>
              <a:rPr lang="fr-FR" dirty="0">
                <a:solidFill>
                  <a:schemeClr val="dk1"/>
                </a:solidFill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la contribution aux unions régionales des professionnels de santé) qui est AUTOMATIQUEMENT prélevée par l’URSSAF et qui correspond pour les </a:t>
            </a:r>
            <a:r>
              <a:rPr lang="fr-FR" dirty="0" err="1">
                <a:solidFill>
                  <a:schemeClr val="dk1"/>
                </a:solidFill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sages-femmes</a:t>
            </a:r>
            <a:r>
              <a:rPr lang="fr-FR" dirty="0">
                <a:solidFill>
                  <a:schemeClr val="dk1"/>
                </a:solidFill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à 0,10% de leur revenu annuel.</a:t>
            </a:r>
            <a:endParaRPr lang="fr-FR" dirty="0">
              <a:solidFill>
                <a:schemeClr val="dk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34341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8"/>
              <a:buFont typeface="Wingdings" panose="05000000000000000000" pitchFamily="2" charset="2"/>
              <a:buChar char="Ø"/>
            </a:pPr>
            <a:endParaRPr lang="fr-FR" dirty="0">
              <a:solidFill>
                <a:schemeClr val="dk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34341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8"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En IDF, l’AIUF (Association Inter URPS Franciliennes) réunit les différentes URPS de la Région (URPS </a:t>
            </a:r>
            <a:r>
              <a:rPr lang="fr-FR" dirty="0" err="1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sages-femmes</a:t>
            </a: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, infirmiers, pharmaciens etc…). C’est elle qui organise notamment les PLAI (Permanences d’Aide à l’Installation).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1029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CA3402-911D-7BFA-DCE6-BAE38E3EB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505199" cy="4601183"/>
          </a:xfrm>
        </p:spPr>
        <p:txBody>
          <a:bodyPr>
            <a:normAutofit/>
          </a:bodyPr>
          <a:lstStyle/>
          <a:p>
            <a:r>
              <a:rPr lang="fr-FR" sz="3200" dirty="0">
                <a:latin typeface="MV Boli" panose="02000500030200090000" pitchFamily="2" charset="0"/>
                <a:cs typeface="MV Boli" panose="02000500030200090000" pitchFamily="2" charset="0"/>
              </a:rPr>
              <a:t>Quelles sont les actions de l’URPS SF IDF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2F8CE9-659F-341A-98DB-65EAF8A79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89524" lvl="0" indent="-342900" algn="just" rtl="0">
              <a:spcBef>
                <a:spcPts val="1000"/>
              </a:spcBef>
              <a:spcAft>
                <a:spcPts val="0"/>
              </a:spcAft>
              <a:buSzPct val="82228"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Depuis 2020, travail actif sur la thématique des CPTS (Communautés Professionnelles Territoriales de Santé) : cartographie des CPTS, enquêtes auprès des </a:t>
            </a:r>
            <a:r>
              <a:rPr lang="fr-FR" dirty="0" err="1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sages-femmes</a:t>
            </a: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libérales d’IDF, mise en relation SF-CPTS, organisation de  webinaire, etc.</a:t>
            </a:r>
          </a:p>
          <a:p>
            <a:pPr marL="489524" lvl="0" indent="-342900" rtl="0">
              <a:spcBef>
                <a:spcPts val="1000"/>
              </a:spcBef>
              <a:spcAft>
                <a:spcPts val="0"/>
              </a:spcAft>
              <a:buSzPct val="82228"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La distribution des masques donnés par la Région IDF lors de la crise covid en 2020.</a:t>
            </a:r>
            <a:b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endParaRPr lang="fr-FR" dirty="0">
              <a:solidFill>
                <a:schemeClr val="dk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89524" lvl="0" indent="-342900" algn="just" rtl="0">
              <a:spcBef>
                <a:spcPts val="0"/>
              </a:spcBef>
              <a:spcAft>
                <a:spcPts val="0"/>
              </a:spcAft>
              <a:buSzPct val="82228"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Organisation de soirées conviviales entre </a:t>
            </a:r>
            <a:r>
              <a:rPr lang="fr-FR" dirty="0" err="1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sages-femmes</a:t>
            </a: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libérales.</a:t>
            </a:r>
          </a:p>
          <a:p>
            <a:pPr marL="489524" lvl="0" indent="-342900" algn="just" rtl="0">
              <a:spcBef>
                <a:spcPts val="0"/>
              </a:spcBef>
              <a:spcAft>
                <a:spcPts val="0"/>
              </a:spcAft>
              <a:buSzPct val="82228"/>
              <a:buFont typeface="Wingdings" panose="05000000000000000000" pitchFamily="2" charset="2"/>
              <a:buChar char="Ø"/>
            </a:pPr>
            <a:endParaRPr lang="fr-FR" dirty="0">
              <a:solidFill>
                <a:schemeClr val="dk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89524" lvl="0" indent="-342900" algn="just" rtl="0">
              <a:spcBef>
                <a:spcPts val="0"/>
              </a:spcBef>
              <a:spcAft>
                <a:spcPts val="0"/>
              </a:spcAft>
              <a:buSzPct val="82228"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Réunions régulières avec l’ARS (crise estivale 2022, </a:t>
            </a:r>
            <a:r>
              <a:rPr lang="fr-FR" dirty="0">
                <a:solidFill>
                  <a:schemeClr val="dk1"/>
                </a:solidFill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déploiement et utilisation des systèmes de communication et d’information partagés, zonage, </a:t>
            </a:r>
            <a:r>
              <a:rPr lang="fr-FR" dirty="0" err="1">
                <a:solidFill>
                  <a:schemeClr val="dk1"/>
                </a:solidFill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etc</a:t>
            </a:r>
            <a:r>
              <a:rPr lang="fr-FR" dirty="0">
                <a:solidFill>
                  <a:schemeClr val="dk1"/>
                </a:solidFill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,).</a:t>
            </a:r>
          </a:p>
          <a:p>
            <a:pPr marL="471808" lvl="0" indent="-342900" algn="just" rtl="0"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dk1"/>
                </a:solidFill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Depuis 2022, travail de fond sur l’amélioration du lien ville-hôpital afin de palier aux problématiques de terrain (arrêt du PRADO).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175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03BDFE-23BD-3A07-9DAC-D168D9B72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472"/>
            <a:ext cx="3451411" cy="4601183"/>
          </a:xfrm>
        </p:spPr>
        <p:txBody>
          <a:bodyPr>
            <a:normAutofit/>
          </a:bodyPr>
          <a:lstStyle/>
          <a:p>
            <a:r>
              <a:rPr lang="fr-FR" sz="3200" dirty="0">
                <a:latin typeface="MV Boli" panose="02000500030200090000" pitchFamily="2" charset="0"/>
                <a:cs typeface="MV Boli" panose="02000500030200090000" pitchFamily="2" charset="0"/>
              </a:rPr>
              <a:t>Les </a:t>
            </a:r>
            <a:r>
              <a:rPr lang="fr-FR" sz="3200" dirty="0" err="1">
                <a:latin typeface="MV Boli" panose="02000500030200090000" pitchFamily="2" charset="0"/>
                <a:cs typeface="MV Boli" panose="02000500030200090000" pitchFamily="2" charset="0"/>
              </a:rPr>
              <a:t>sages-femmes</a:t>
            </a:r>
            <a:r>
              <a:rPr lang="fr-FR" sz="3200" dirty="0">
                <a:latin typeface="MV Boli" panose="02000500030200090000" pitchFamily="2" charset="0"/>
                <a:cs typeface="MV Boli" panose="02000500030200090000" pitchFamily="2" charset="0"/>
              </a:rPr>
              <a:t> libérales et les CPTS de Seine-Saint-Denis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C23E1B-8BB4-01D5-C7A3-8A6AB516A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 </a:t>
            </a:r>
            <a:r>
              <a:rPr lang="fr-FR" sz="2400" b="1" dirty="0"/>
              <a:t>19 CPTS sur le département </a:t>
            </a:r>
            <a:r>
              <a:rPr lang="fr-FR" dirty="0"/>
              <a:t>(14 en fonctionnement, 3 en ingénierie de projet, 2 en cours de formalisation).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/>
              <a:t> 12 projets/actions autour de périnatalité / santé de la femme </a:t>
            </a:r>
            <a:r>
              <a:rPr lang="fr-FR" dirty="0"/>
              <a:t>sont en cours de réflexions et/ou de mise en place parmi les 19 CPTS du département.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/>
              <a:t> 148 </a:t>
            </a:r>
            <a:r>
              <a:rPr lang="fr-FR" sz="2400" b="1" dirty="0" err="1"/>
              <a:t>sages-femmes</a:t>
            </a:r>
            <a:r>
              <a:rPr lang="fr-FR" sz="2400" b="1" dirty="0"/>
              <a:t> libérales sur le département </a:t>
            </a:r>
            <a:r>
              <a:rPr lang="fr-FR" dirty="0"/>
              <a:t>au 1</a:t>
            </a:r>
            <a:r>
              <a:rPr lang="fr-FR" baseline="30000" dirty="0"/>
              <a:t>er</a:t>
            </a:r>
            <a:r>
              <a:rPr lang="fr-FR" dirty="0"/>
              <a:t> janvier 2023.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/>
              <a:t> 24 </a:t>
            </a:r>
            <a:r>
              <a:rPr lang="fr-FR" sz="2400" b="1" dirty="0" err="1"/>
              <a:t>sages-femmes</a:t>
            </a:r>
            <a:r>
              <a:rPr lang="fr-FR" sz="2400" b="1" dirty="0"/>
              <a:t> libérales impliquées dans une CPTS </a:t>
            </a:r>
            <a:r>
              <a:rPr lang="fr-FR" dirty="0"/>
              <a:t>en juin 2023 soit 16% des </a:t>
            </a:r>
            <a:r>
              <a:rPr lang="fr-FR" dirty="0" err="1"/>
              <a:t>sages-femmes</a:t>
            </a:r>
            <a:r>
              <a:rPr lang="fr-FR" dirty="0"/>
              <a:t> libérales du département.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4155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4F51E7-9143-9501-D95E-962B4940A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0024" y="923365"/>
            <a:ext cx="7906870" cy="2384611"/>
          </a:xfrm>
        </p:spPr>
        <p:txBody>
          <a:bodyPr>
            <a:normAutofit/>
          </a:bodyPr>
          <a:lstStyle/>
          <a:p>
            <a:pPr algn="ctr"/>
            <a:r>
              <a:rPr lang="fr-FR" sz="5400" dirty="0">
                <a:latin typeface="MV Boli" panose="02000500030200090000" pitchFamily="2" charset="0"/>
                <a:cs typeface="MV Boli" panose="02000500030200090000" pitchFamily="2" charset="0"/>
              </a:rPr>
              <a:t>Présentation du réseau de périnatalité NEF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8810133-BAA2-0562-D9DD-9DAF011D3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742" y="3550025"/>
            <a:ext cx="2052917" cy="205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372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C0F8E3-E863-3EF2-E203-EF2BFBF5B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4062446"/>
          </a:xfrm>
        </p:spPr>
        <p:txBody>
          <a:bodyPr>
            <a:noAutofit/>
          </a:bodyPr>
          <a:lstStyle/>
          <a:p>
            <a:r>
              <a:rPr lang="fr-FR" sz="4400" dirty="0">
                <a:latin typeface="MV Boli" panose="02000500030200090000" pitchFamily="2" charset="0"/>
                <a:cs typeface="MV Boli" panose="02000500030200090000" pitchFamily="2" charset="0"/>
              </a:rPr>
              <a:t>Quelles sont vous attentes et besoins ?</a:t>
            </a:r>
            <a:br>
              <a:rPr lang="fr-FR" sz="44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fr-FR" sz="44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fr-FR" sz="4400" dirty="0">
                <a:latin typeface="MV Boli" panose="02000500030200090000" pitchFamily="2" charset="0"/>
                <a:cs typeface="MV Boli" panose="02000500030200090000" pitchFamily="2" charset="0"/>
              </a:rPr>
              <a:t>Comment améliorer le lien ville-hôpital sur vos territoires ?</a:t>
            </a:r>
          </a:p>
        </p:txBody>
      </p:sp>
    </p:spTree>
    <p:extLst>
      <p:ext uri="{BB962C8B-B14F-4D97-AF65-F5344CB8AC3E}">
        <p14:creationId xmlns:p14="http://schemas.microsoft.com/office/powerpoint/2010/main" val="2585601219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Cadr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</Template>
  <TotalTime>111</TotalTime>
  <Words>433</Words>
  <Application>Microsoft Office PowerPoint</Application>
  <PresentationFormat>Grand écran</PresentationFormat>
  <Paragraphs>29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Calibri</vt:lpstr>
      <vt:lpstr>Corbel</vt:lpstr>
      <vt:lpstr>MV Boli</vt:lpstr>
      <vt:lpstr>Wingdings</vt:lpstr>
      <vt:lpstr>Wingdings 2</vt:lpstr>
      <vt:lpstr>Cadre</vt:lpstr>
      <vt:lpstr>Jeudi 5 octobre 2023 WEBINAIRE Présentation du réseau périnatal  Naitre dans l’Est Francilien</vt:lpstr>
      <vt:lpstr>Qu’est-ce que l’URPS  Sages-femmes Ile-de-France ?</vt:lpstr>
      <vt:lpstr>Quelles sont les actions de l’URPS SF IDF ?</vt:lpstr>
      <vt:lpstr>Les sages-femmes libérales et les CPTS de Seine-Saint-Denis</vt:lpstr>
      <vt:lpstr>Présentation du réseau de périnatalité NEF</vt:lpstr>
      <vt:lpstr>Quelles sont vous attentes et besoins ?  Comment améliorer le lien ville-hôpital sur vos territoires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Jeudi 5 octobre 2023 WEBINAIRE Présentation du réseau périnatal  Naitre dans l’Est Francilien</dc:title>
  <dc:creator>Charlotte PENAULT</dc:creator>
  <cp:lastModifiedBy>Charlotte PENAULT</cp:lastModifiedBy>
  <cp:revision>4</cp:revision>
  <dcterms:created xsi:type="dcterms:W3CDTF">2023-09-28T08:04:34Z</dcterms:created>
  <dcterms:modified xsi:type="dcterms:W3CDTF">2023-10-05T07:19:49Z</dcterms:modified>
</cp:coreProperties>
</file>